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Academy" panose="020B0604020202020204" charset="0"/>
      <p:regular r:id="rId12"/>
    </p:embeddedFont>
    <p:embeddedFont>
      <p:font typeface="Arimo" panose="020B0604020202020204" charset="0"/>
      <p:regular r:id="rId13"/>
    </p:embeddedFont>
    <p:embeddedFont>
      <p:font typeface="Binggo Wood" panose="020B0604020202020204" charset="0"/>
      <p:regular r:id="rId14"/>
    </p:embeddedFont>
    <p:embeddedFont>
      <p:font typeface="Foda Display" panose="020B0604020202020204" charset="-78"/>
      <p:regular r:id="rId15"/>
    </p:embeddedFont>
    <p:embeddedFont>
      <p:font typeface="Nunito" panose="020F0502020204030204" pitchFamily="2" charset="0"/>
      <p:regular r:id="rId16"/>
    </p:embeddedFont>
    <p:embeddedFont>
      <p:font typeface="Poppins" panose="020B0502040204020203" pitchFamily="2" charset="0"/>
      <p:regular r:id="rId17"/>
    </p:embeddedFont>
    <p:embeddedFont>
      <p:font typeface="Poppins Bold" panose="020B0604020202020204" charset="0"/>
      <p:regular r:id="rId18"/>
    </p:embeddedFont>
    <p:embeddedFont>
      <p:font typeface="Poppins Ultra-Bold" panose="020B0604020202020204" charset="0"/>
      <p:regular r:id="rId19"/>
    </p:embeddedFont>
    <p:embeddedFont>
      <p:font typeface="Roboto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3.xml"/><Relationship Id="rId18" Type="http://schemas.openxmlformats.org/officeDocument/2006/relationships/slide" Target="slide6.xml"/><Relationship Id="rId3" Type="http://schemas.openxmlformats.org/officeDocument/2006/relationships/image" Target="../media/image2.png"/><Relationship Id="rId21" Type="http://schemas.openxmlformats.org/officeDocument/2006/relationships/slide" Target="slide9.xml"/><Relationship Id="rId7" Type="http://schemas.openxmlformats.org/officeDocument/2006/relationships/image" Target="../media/image6.svg"/><Relationship Id="rId12" Type="http://schemas.openxmlformats.org/officeDocument/2006/relationships/slide" Target="slide2.xml"/><Relationship Id="rId17" Type="http://schemas.openxmlformats.org/officeDocument/2006/relationships/slide" Target="slide5.xml"/><Relationship Id="rId2" Type="http://schemas.openxmlformats.org/officeDocument/2006/relationships/image" Target="../media/image1.jpeg"/><Relationship Id="rId16" Type="http://schemas.openxmlformats.org/officeDocument/2006/relationships/slide" Target="slide4.xml"/><Relationship Id="rId20"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1.xml"/><Relationship Id="rId5" Type="http://schemas.openxmlformats.org/officeDocument/2006/relationships/image" Target="../media/image4.png"/><Relationship Id="rId15" Type="http://schemas.openxmlformats.org/officeDocument/2006/relationships/image" Target="../media/image10.svg"/><Relationship Id="rId10" Type="http://schemas.openxmlformats.org/officeDocument/2006/relationships/hyperlink" Target="https://github.com/nareshdharmaraj/FrausShield" TargetMode="External"/><Relationship Id="rId19" Type="http://schemas.openxmlformats.org/officeDocument/2006/relationships/slide" Target="slide8.xml"/><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9.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18" Type="http://schemas.openxmlformats.org/officeDocument/2006/relationships/slide" Target="slide8.xml"/><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slide" Target="slide3.xml"/><Relationship Id="rId17" Type="http://schemas.openxmlformats.org/officeDocument/2006/relationships/slide" Target="slide6.xml"/><Relationship Id="rId2" Type="http://schemas.openxmlformats.org/officeDocument/2006/relationships/image" Target="../media/image47.jpeg"/><Relationship Id="rId16" Type="http://schemas.openxmlformats.org/officeDocument/2006/relationships/slide" Target="slide5.xml"/><Relationship Id="rId20" Type="http://schemas.openxmlformats.org/officeDocument/2006/relationships/slide" Target="slide9.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2.xml"/><Relationship Id="rId5" Type="http://schemas.openxmlformats.org/officeDocument/2006/relationships/image" Target="../media/image4.png"/><Relationship Id="rId15" Type="http://schemas.openxmlformats.org/officeDocument/2006/relationships/slide" Target="slide4.xml"/><Relationship Id="rId10" Type="http://schemas.openxmlformats.org/officeDocument/2006/relationships/slide" Target="slide1.xml"/><Relationship Id="rId19" Type="http://schemas.openxmlformats.org/officeDocument/2006/relationships/slide" Target="slide7.xml"/><Relationship Id="rId4" Type="http://schemas.openxmlformats.org/officeDocument/2006/relationships/image" Target="../media/image3.svg"/><Relationship Id="rId9" Type="http://schemas.openxmlformats.org/officeDocument/2006/relationships/image" Target="../media/image8.svg"/><Relationship Id="rId14" Type="http://schemas.openxmlformats.org/officeDocument/2006/relationships/image" Target="../media/image10.svg"/></Relationships>
</file>

<file path=ppt/slides/_rels/slide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slide" Target="slide3.xml"/><Relationship Id="rId18" Type="http://schemas.openxmlformats.org/officeDocument/2006/relationships/slide" Target="slide6.xml"/><Relationship Id="rId3" Type="http://schemas.openxmlformats.org/officeDocument/2006/relationships/image" Target="../media/image6.svg"/><Relationship Id="rId21" Type="http://schemas.openxmlformats.org/officeDocument/2006/relationships/slide" Target="slide9.xml"/><Relationship Id="rId7" Type="http://schemas.openxmlformats.org/officeDocument/2006/relationships/image" Target="../media/image14.png"/><Relationship Id="rId12" Type="http://schemas.openxmlformats.org/officeDocument/2006/relationships/slide" Target="slide2.xml"/><Relationship Id="rId17" Type="http://schemas.openxmlformats.org/officeDocument/2006/relationships/slide" Target="slide5.xml"/><Relationship Id="rId2" Type="http://schemas.openxmlformats.org/officeDocument/2006/relationships/image" Target="../media/image5.png"/><Relationship Id="rId16" Type="http://schemas.openxmlformats.org/officeDocument/2006/relationships/slide" Target="slide4.xml"/><Relationship Id="rId20"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slide" Target="slide1.xml"/><Relationship Id="rId5" Type="http://schemas.openxmlformats.org/officeDocument/2006/relationships/image" Target="../media/image12.png"/><Relationship Id="rId15" Type="http://schemas.openxmlformats.org/officeDocument/2006/relationships/image" Target="../media/image10.svg"/><Relationship Id="rId10" Type="http://schemas.openxmlformats.org/officeDocument/2006/relationships/image" Target="../media/image17.svg"/><Relationship Id="rId19" Type="http://schemas.openxmlformats.org/officeDocument/2006/relationships/slide" Target="slide8.xml"/><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slide" Target="slide1.xml"/><Relationship Id="rId18" Type="http://schemas.openxmlformats.org/officeDocument/2006/relationships/slide" Target="slide4.xml"/><Relationship Id="rId3" Type="http://schemas.openxmlformats.org/officeDocument/2006/relationships/image" Target="../media/image6.svg"/><Relationship Id="rId21" Type="http://schemas.openxmlformats.org/officeDocument/2006/relationships/slide" Target="slide8.xml"/><Relationship Id="rId7" Type="http://schemas.openxmlformats.org/officeDocument/2006/relationships/image" Target="../media/image21.jpeg"/><Relationship Id="rId12" Type="http://schemas.openxmlformats.org/officeDocument/2006/relationships/image" Target="../media/image17.svg"/><Relationship Id="rId17" Type="http://schemas.openxmlformats.org/officeDocument/2006/relationships/image" Target="../media/image10.svg"/><Relationship Id="rId2" Type="http://schemas.openxmlformats.org/officeDocument/2006/relationships/image" Target="../media/image5.png"/><Relationship Id="rId16" Type="http://schemas.openxmlformats.org/officeDocument/2006/relationships/image" Target="../media/image9.png"/><Relationship Id="rId20"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image" Target="../media/image20.jpeg"/><Relationship Id="rId11" Type="http://schemas.openxmlformats.org/officeDocument/2006/relationships/image" Target="../media/image16.png"/><Relationship Id="rId5" Type="http://schemas.openxmlformats.org/officeDocument/2006/relationships/image" Target="../media/image19.jpeg"/><Relationship Id="rId15" Type="http://schemas.openxmlformats.org/officeDocument/2006/relationships/slide" Target="slide3.xml"/><Relationship Id="rId23" Type="http://schemas.openxmlformats.org/officeDocument/2006/relationships/slide" Target="slide9.xml"/><Relationship Id="rId10" Type="http://schemas.openxmlformats.org/officeDocument/2006/relationships/image" Target="../media/image24.svg"/><Relationship Id="rId19" Type="http://schemas.openxmlformats.org/officeDocument/2006/relationships/slide" Target="slide5.xml"/><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slide" Target="slide2.xml"/><Relationship Id="rId22" Type="http://schemas.openxmlformats.org/officeDocument/2006/relationships/slide" Target="slide7.xm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slide" Target="slide2.xml"/><Relationship Id="rId18" Type="http://schemas.openxmlformats.org/officeDocument/2006/relationships/slide" Target="slide5.xml"/><Relationship Id="rId3" Type="http://schemas.openxmlformats.org/officeDocument/2006/relationships/image" Target="../media/image6.svg"/><Relationship Id="rId21" Type="http://schemas.openxmlformats.org/officeDocument/2006/relationships/slide" Target="slide7.xml"/><Relationship Id="rId7" Type="http://schemas.openxmlformats.org/officeDocument/2006/relationships/image" Target="../media/image28.svg"/><Relationship Id="rId12" Type="http://schemas.openxmlformats.org/officeDocument/2006/relationships/slide" Target="slide1.xml"/><Relationship Id="rId17" Type="http://schemas.openxmlformats.org/officeDocument/2006/relationships/slide" Target="slide4.xml"/><Relationship Id="rId2" Type="http://schemas.openxmlformats.org/officeDocument/2006/relationships/image" Target="../media/image5.png"/><Relationship Id="rId16" Type="http://schemas.openxmlformats.org/officeDocument/2006/relationships/image" Target="../media/image10.svg"/><Relationship Id="rId20" Type="http://schemas.openxmlformats.org/officeDocument/2006/relationships/slide" Target="slide8.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17.svg"/><Relationship Id="rId5" Type="http://schemas.openxmlformats.org/officeDocument/2006/relationships/image" Target="../media/image26.png"/><Relationship Id="rId15" Type="http://schemas.openxmlformats.org/officeDocument/2006/relationships/image" Target="../media/image9.png"/><Relationship Id="rId10" Type="http://schemas.openxmlformats.org/officeDocument/2006/relationships/image" Target="../media/image16.png"/><Relationship Id="rId19" Type="http://schemas.openxmlformats.org/officeDocument/2006/relationships/slide" Target="slide6.xml"/><Relationship Id="rId4" Type="http://schemas.openxmlformats.org/officeDocument/2006/relationships/image" Target="../media/image25.jpeg"/><Relationship Id="rId9" Type="http://schemas.openxmlformats.org/officeDocument/2006/relationships/image" Target="../media/image30.svg"/><Relationship Id="rId14" Type="http://schemas.openxmlformats.org/officeDocument/2006/relationships/slide" Target="slide3.xml"/><Relationship Id="rId22" Type="http://schemas.openxmlformats.org/officeDocument/2006/relationships/slide" Target="slide9.xml"/></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5.xml"/><Relationship Id="rId3" Type="http://schemas.openxmlformats.org/officeDocument/2006/relationships/image" Target="../media/image6.svg"/><Relationship Id="rId7" Type="http://schemas.openxmlformats.org/officeDocument/2006/relationships/slide" Target="slide1.xml"/><Relationship Id="rId12" Type="http://schemas.openxmlformats.org/officeDocument/2006/relationships/slide" Target="slide4.xml"/><Relationship Id="rId17" Type="http://schemas.openxmlformats.org/officeDocument/2006/relationships/slide" Target="slide9.xml"/><Relationship Id="rId2" Type="http://schemas.openxmlformats.org/officeDocument/2006/relationships/image" Target="../media/image5.png"/><Relationship Id="rId16"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10.svg"/><Relationship Id="rId5" Type="http://schemas.openxmlformats.org/officeDocument/2006/relationships/image" Target="../media/image32.png"/><Relationship Id="rId15" Type="http://schemas.openxmlformats.org/officeDocument/2006/relationships/slide" Target="slide8.xml"/><Relationship Id="rId10" Type="http://schemas.openxmlformats.org/officeDocument/2006/relationships/image" Target="../media/image9.png"/><Relationship Id="rId4" Type="http://schemas.openxmlformats.org/officeDocument/2006/relationships/image" Target="../media/image31.png"/><Relationship Id="rId9" Type="http://schemas.openxmlformats.org/officeDocument/2006/relationships/slide" Target="slide3.xml"/><Relationship Id="rId14" Type="http://schemas.openxmlformats.org/officeDocument/2006/relationships/slide" Target="slide6.xml"/></Relationships>
</file>

<file path=ppt/slides/_rels/slide6.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5.xml"/><Relationship Id="rId18" Type="http://schemas.openxmlformats.org/officeDocument/2006/relationships/image" Target="../media/image35.jpeg"/><Relationship Id="rId3" Type="http://schemas.openxmlformats.org/officeDocument/2006/relationships/image" Target="../media/image6.svg"/><Relationship Id="rId7" Type="http://schemas.openxmlformats.org/officeDocument/2006/relationships/slide" Target="slide1.xml"/><Relationship Id="rId12" Type="http://schemas.openxmlformats.org/officeDocument/2006/relationships/slide" Target="slide4.xml"/><Relationship Id="rId17" Type="http://schemas.openxmlformats.org/officeDocument/2006/relationships/slide" Target="slide9.xml"/><Relationship Id="rId2" Type="http://schemas.openxmlformats.org/officeDocument/2006/relationships/image" Target="../media/image5.png"/><Relationship Id="rId16"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10.svg"/><Relationship Id="rId5" Type="http://schemas.openxmlformats.org/officeDocument/2006/relationships/image" Target="../media/image16.png"/><Relationship Id="rId15" Type="http://schemas.openxmlformats.org/officeDocument/2006/relationships/slide" Target="slide8.xml"/><Relationship Id="rId10" Type="http://schemas.openxmlformats.org/officeDocument/2006/relationships/image" Target="../media/image9.png"/><Relationship Id="rId4" Type="http://schemas.openxmlformats.org/officeDocument/2006/relationships/image" Target="../media/image34.jpeg"/><Relationship Id="rId9" Type="http://schemas.openxmlformats.org/officeDocument/2006/relationships/slide" Target="slide3.xml"/><Relationship Id="rId14" Type="http://schemas.openxmlformats.org/officeDocument/2006/relationships/slide" Target="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slide" Target="slide3.xml"/><Relationship Id="rId18" Type="http://schemas.openxmlformats.org/officeDocument/2006/relationships/slide" Target="slide6.xml"/><Relationship Id="rId3" Type="http://schemas.openxmlformats.org/officeDocument/2006/relationships/image" Target="../media/image6.svg"/><Relationship Id="rId21" Type="http://schemas.openxmlformats.org/officeDocument/2006/relationships/slide" Target="slide9.xml"/><Relationship Id="rId7" Type="http://schemas.openxmlformats.org/officeDocument/2006/relationships/image" Target="../media/image39.png"/><Relationship Id="rId12" Type="http://schemas.openxmlformats.org/officeDocument/2006/relationships/slide" Target="slide2.xml"/><Relationship Id="rId17" Type="http://schemas.openxmlformats.org/officeDocument/2006/relationships/slide" Target="slide5.xml"/><Relationship Id="rId2" Type="http://schemas.openxmlformats.org/officeDocument/2006/relationships/image" Target="../media/image5.png"/><Relationship Id="rId16" Type="http://schemas.openxmlformats.org/officeDocument/2006/relationships/slide" Target="slide4.xml"/><Relationship Id="rId20"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38.svg"/><Relationship Id="rId11" Type="http://schemas.openxmlformats.org/officeDocument/2006/relationships/slide" Target="slide1.xml"/><Relationship Id="rId5" Type="http://schemas.openxmlformats.org/officeDocument/2006/relationships/image" Target="../media/image37.png"/><Relationship Id="rId15" Type="http://schemas.openxmlformats.org/officeDocument/2006/relationships/image" Target="../media/image10.svg"/><Relationship Id="rId10" Type="http://schemas.openxmlformats.org/officeDocument/2006/relationships/image" Target="../media/image17.svg"/><Relationship Id="rId19" Type="http://schemas.openxmlformats.org/officeDocument/2006/relationships/slide" Target="slide8.xml"/><Relationship Id="rId4" Type="http://schemas.openxmlformats.org/officeDocument/2006/relationships/image" Target="../media/image36.jpeg"/><Relationship Id="rId9" Type="http://schemas.openxmlformats.org/officeDocument/2006/relationships/image" Target="../media/image16.png"/><Relationship Id="rId14" Type="http://schemas.openxmlformats.org/officeDocument/2006/relationships/image" Target="../media/image9.png"/><Relationship Id="rId22" Type="http://schemas.openxmlformats.org/officeDocument/2006/relationships/image" Target="../media/image41.jpe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0.svg"/><Relationship Id="rId18" Type="http://schemas.openxmlformats.org/officeDocument/2006/relationships/slide" Target="slide7.xml"/><Relationship Id="rId3" Type="http://schemas.openxmlformats.org/officeDocument/2006/relationships/image" Target="../media/image6.svg"/><Relationship Id="rId7" Type="http://schemas.openxmlformats.org/officeDocument/2006/relationships/image" Target="../media/image16.png"/><Relationship Id="rId12" Type="http://schemas.openxmlformats.org/officeDocument/2006/relationships/image" Target="../media/image9.png"/><Relationship Id="rId17" Type="http://schemas.openxmlformats.org/officeDocument/2006/relationships/slide" Target="slide8.xml"/><Relationship Id="rId2" Type="http://schemas.openxmlformats.org/officeDocument/2006/relationships/image" Target="../media/image5.png"/><Relationship Id="rId16" Type="http://schemas.openxmlformats.org/officeDocument/2006/relationships/slide" Target="slide6.xml"/><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slide" Target="slide3.xml"/><Relationship Id="rId5" Type="http://schemas.openxmlformats.org/officeDocument/2006/relationships/image" Target="../media/image42.png"/><Relationship Id="rId15" Type="http://schemas.openxmlformats.org/officeDocument/2006/relationships/slide" Target="slide5.xml"/><Relationship Id="rId10" Type="http://schemas.openxmlformats.org/officeDocument/2006/relationships/slide" Target="slide2.xml"/><Relationship Id="rId19" Type="http://schemas.openxmlformats.org/officeDocument/2006/relationships/slide" Target="slide9.xml"/><Relationship Id="rId4" Type="http://schemas.openxmlformats.org/officeDocument/2006/relationships/image" Target="../media/image18.jpeg"/><Relationship Id="rId9" Type="http://schemas.openxmlformats.org/officeDocument/2006/relationships/slide" Target="slide1.xml"/><Relationship Id="rId14" Type="http://schemas.openxmlformats.org/officeDocument/2006/relationships/slide" Target="slide4.xml"/></Relationships>
</file>

<file path=ppt/slides/_rels/slide9.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slide" Target="slide5.xml"/><Relationship Id="rId3" Type="http://schemas.openxmlformats.org/officeDocument/2006/relationships/image" Target="../media/image6.svg"/><Relationship Id="rId7" Type="http://schemas.openxmlformats.org/officeDocument/2006/relationships/slide" Target="slide1.xml"/><Relationship Id="rId12" Type="http://schemas.openxmlformats.org/officeDocument/2006/relationships/slide" Target="slide4.xml"/><Relationship Id="rId17" Type="http://schemas.openxmlformats.org/officeDocument/2006/relationships/slide" Target="slide9.xml"/><Relationship Id="rId2" Type="http://schemas.openxmlformats.org/officeDocument/2006/relationships/image" Target="../media/image5.png"/><Relationship Id="rId16" Type="http://schemas.openxmlformats.org/officeDocument/2006/relationships/slide" Target="slide7.xml"/><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10.svg"/><Relationship Id="rId5" Type="http://schemas.openxmlformats.org/officeDocument/2006/relationships/image" Target="../media/image45.png"/><Relationship Id="rId15" Type="http://schemas.openxmlformats.org/officeDocument/2006/relationships/slide" Target="slide8.xml"/><Relationship Id="rId10" Type="http://schemas.openxmlformats.org/officeDocument/2006/relationships/image" Target="../media/image9.png"/><Relationship Id="rId4" Type="http://schemas.openxmlformats.org/officeDocument/2006/relationships/image" Target="../media/image44.png"/><Relationship Id="rId9" Type="http://schemas.openxmlformats.org/officeDocument/2006/relationships/slide" Target="slide3.xml"/><Relationship Id="rId1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00" b="-9499"/>
            </a:stretch>
          </a:blipFill>
        </p:spPr>
      </p:sp>
      <p:sp>
        <p:nvSpPr>
          <p:cNvPr id="3" name="Freeform 3"/>
          <p:cNvSpPr/>
          <p:nvPr/>
        </p:nvSpPr>
        <p:spPr>
          <a:xfrm>
            <a:off x="0" y="6280461"/>
            <a:ext cx="3882995" cy="3882995"/>
          </a:xfrm>
          <a:custGeom>
            <a:avLst/>
            <a:gdLst/>
            <a:ahLst/>
            <a:cxnLst/>
            <a:rect l="l" t="t" r="r" b="b"/>
            <a:pathLst>
              <a:path w="3882995" h="3882995">
                <a:moveTo>
                  <a:pt x="0" y="0"/>
                </a:moveTo>
                <a:lnTo>
                  <a:pt x="3882995" y="0"/>
                </a:lnTo>
                <a:lnTo>
                  <a:pt x="3882995" y="3882995"/>
                </a:lnTo>
                <a:lnTo>
                  <a:pt x="0" y="38829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36474" y="7306614"/>
            <a:ext cx="1241852" cy="1610181"/>
          </a:xfrm>
          <a:custGeom>
            <a:avLst/>
            <a:gdLst/>
            <a:ahLst/>
            <a:cxnLst/>
            <a:rect l="l" t="t" r="r" b="b"/>
            <a:pathLst>
              <a:path w="1241852" h="1610181">
                <a:moveTo>
                  <a:pt x="0" y="0"/>
                </a:moveTo>
                <a:lnTo>
                  <a:pt x="1241852" y="0"/>
                </a:lnTo>
                <a:lnTo>
                  <a:pt x="1241852" y="1610181"/>
                </a:lnTo>
                <a:lnTo>
                  <a:pt x="0" y="1610181"/>
                </a:lnTo>
                <a:lnTo>
                  <a:pt x="0" y="0"/>
                </a:lnTo>
                <a:close/>
              </a:path>
            </a:pathLst>
          </a:custGeom>
          <a:blipFill>
            <a:blip r:embed="rId5"/>
            <a:stretch>
              <a:fillRect/>
            </a:stretch>
          </a:blipFill>
        </p:spPr>
      </p:sp>
      <p:sp>
        <p:nvSpPr>
          <p:cNvPr id="5" name="Freeform 5"/>
          <p:cNvSpPr/>
          <p:nvPr/>
        </p:nvSpPr>
        <p:spPr>
          <a:xfrm rot="5400000">
            <a:off x="3083795" y="2314575"/>
            <a:ext cx="1704656" cy="2299357"/>
          </a:xfrm>
          <a:custGeom>
            <a:avLst/>
            <a:gdLst/>
            <a:ahLst/>
            <a:cxnLst/>
            <a:rect l="l" t="t" r="r" b="b"/>
            <a:pathLst>
              <a:path w="1704656" h="2299357">
                <a:moveTo>
                  <a:pt x="0" y="0"/>
                </a:moveTo>
                <a:lnTo>
                  <a:pt x="1704655" y="0"/>
                </a:lnTo>
                <a:lnTo>
                  <a:pt x="1704655" y="2299357"/>
                </a:lnTo>
                <a:lnTo>
                  <a:pt x="0" y="2299357"/>
                </a:lnTo>
                <a:lnTo>
                  <a:pt x="0" y="0"/>
                </a:lnTo>
                <a:close/>
              </a:path>
            </a:pathLst>
          </a:custGeom>
          <a:blipFill>
            <a:blip r:embed="rId5"/>
            <a:stretch>
              <a:fillRect r="-4031"/>
            </a:stretch>
          </a:blipFill>
        </p:spPr>
      </p:sp>
      <p:sp>
        <p:nvSpPr>
          <p:cNvPr id="6" name="Freeform 6"/>
          <p:cNvSpPr/>
          <p:nvPr/>
        </p:nvSpPr>
        <p:spPr>
          <a:xfrm>
            <a:off x="16115635" y="4868708"/>
            <a:ext cx="2287329" cy="2830320"/>
          </a:xfrm>
          <a:custGeom>
            <a:avLst/>
            <a:gdLst/>
            <a:ahLst/>
            <a:cxnLst/>
            <a:rect l="l" t="t" r="r" b="b"/>
            <a:pathLst>
              <a:path w="2287329" h="2830320">
                <a:moveTo>
                  <a:pt x="0" y="0"/>
                </a:moveTo>
                <a:lnTo>
                  <a:pt x="2287330" y="0"/>
                </a:lnTo>
                <a:lnTo>
                  <a:pt x="2287330" y="2830320"/>
                </a:lnTo>
                <a:lnTo>
                  <a:pt x="0" y="2830320"/>
                </a:lnTo>
                <a:lnTo>
                  <a:pt x="0" y="0"/>
                </a:lnTo>
                <a:close/>
              </a:path>
            </a:pathLst>
          </a:custGeom>
          <a:blipFill>
            <a:blip r:embed="rId5"/>
            <a:stretch>
              <a:fillRect b="-4784"/>
            </a:stretch>
          </a:blipFill>
        </p:spPr>
      </p:sp>
      <p:grpSp>
        <p:nvGrpSpPr>
          <p:cNvPr id="7" name="Group 7"/>
          <p:cNvGrpSpPr/>
          <p:nvPr/>
        </p:nvGrpSpPr>
        <p:grpSpPr>
          <a:xfrm>
            <a:off x="7889475" y="7748616"/>
            <a:ext cx="2509049" cy="572035"/>
            <a:chOff x="0" y="0"/>
            <a:chExt cx="660820" cy="150659"/>
          </a:xfrm>
        </p:grpSpPr>
        <p:sp>
          <p:nvSpPr>
            <p:cNvPr id="8" name="Freeform 8"/>
            <p:cNvSpPr/>
            <p:nvPr/>
          </p:nvSpPr>
          <p:spPr>
            <a:xfrm>
              <a:off x="0" y="0"/>
              <a:ext cx="660820" cy="150659"/>
            </a:xfrm>
            <a:custGeom>
              <a:avLst/>
              <a:gdLst/>
              <a:ahLst/>
              <a:cxnLst/>
              <a:rect l="l" t="t" r="r" b="b"/>
              <a:pathLst>
                <a:path w="660820" h="150659">
                  <a:moveTo>
                    <a:pt x="75330" y="0"/>
                  </a:moveTo>
                  <a:lnTo>
                    <a:pt x="585490" y="0"/>
                  </a:lnTo>
                  <a:cubicBezTo>
                    <a:pt x="605469" y="0"/>
                    <a:pt x="624629" y="7936"/>
                    <a:pt x="638756" y="22064"/>
                  </a:cubicBezTo>
                  <a:cubicBezTo>
                    <a:pt x="652883" y="36191"/>
                    <a:pt x="660820" y="55351"/>
                    <a:pt x="660820" y="75330"/>
                  </a:cubicBezTo>
                  <a:lnTo>
                    <a:pt x="660820" y="75330"/>
                  </a:lnTo>
                  <a:cubicBezTo>
                    <a:pt x="660820" y="116933"/>
                    <a:pt x="627093" y="150659"/>
                    <a:pt x="585490" y="150659"/>
                  </a:cubicBezTo>
                  <a:lnTo>
                    <a:pt x="75330" y="150659"/>
                  </a:lnTo>
                  <a:cubicBezTo>
                    <a:pt x="33726" y="150659"/>
                    <a:pt x="0" y="116933"/>
                    <a:pt x="0" y="75330"/>
                  </a:cubicBezTo>
                  <a:lnTo>
                    <a:pt x="0" y="75330"/>
                  </a:lnTo>
                  <a:cubicBezTo>
                    <a:pt x="0" y="33726"/>
                    <a:pt x="33726" y="0"/>
                    <a:pt x="75330" y="0"/>
                  </a:cubicBezTo>
                  <a:close/>
                </a:path>
              </a:pathLst>
            </a:custGeom>
            <a:solidFill>
              <a:srgbClr val="00EDFF"/>
            </a:solidFill>
          </p:spPr>
        </p:sp>
        <p:sp>
          <p:nvSpPr>
            <p:cNvPr id="9" name="TextBox 9"/>
            <p:cNvSpPr txBox="1"/>
            <p:nvPr/>
          </p:nvSpPr>
          <p:spPr>
            <a:xfrm>
              <a:off x="0" y="-47625"/>
              <a:ext cx="660820" cy="198284"/>
            </a:xfrm>
            <a:prstGeom prst="rect">
              <a:avLst/>
            </a:prstGeom>
          </p:spPr>
          <p:txBody>
            <a:bodyPr lIns="50800" tIns="50800" rIns="50800" bIns="50800" rtlCol="0" anchor="ctr"/>
            <a:lstStyle/>
            <a:p>
              <a:pPr algn="ctr">
                <a:lnSpc>
                  <a:spcPts val="3499"/>
                </a:lnSpc>
              </a:pPr>
              <a:endParaRPr/>
            </a:p>
          </p:txBody>
        </p:sp>
      </p:grpSp>
      <p:sp>
        <p:nvSpPr>
          <p:cNvPr id="10" name="TextBox 10"/>
          <p:cNvSpPr txBox="1"/>
          <p:nvPr/>
        </p:nvSpPr>
        <p:spPr>
          <a:xfrm>
            <a:off x="2677449" y="2650211"/>
            <a:ext cx="13104075" cy="3865514"/>
          </a:xfrm>
          <a:prstGeom prst="rect">
            <a:avLst/>
          </a:prstGeom>
        </p:spPr>
        <p:txBody>
          <a:bodyPr lIns="0" tIns="0" rIns="0" bIns="0" rtlCol="0" anchor="t">
            <a:spAutoFit/>
          </a:bodyPr>
          <a:lstStyle/>
          <a:p>
            <a:pPr algn="ctr">
              <a:lnSpc>
                <a:spcPts val="18990"/>
              </a:lnSpc>
            </a:pPr>
            <a:r>
              <a:rPr lang="en-US" sz="13564" spc="786" dirty="0">
                <a:solidFill>
                  <a:srgbClr val="00EDFF"/>
                </a:solidFill>
                <a:latin typeface="Foda Display"/>
                <a:ea typeface="Foda Display"/>
                <a:cs typeface="Foda Display"/>
                <a:sym typeface="Foda Display"/>
              </a:rPr>
              <a:t>FRAUDSHIELD</a:t>
            </a:r>
          </a:p>
        </p:txBody>
      </p:sp>
      <p:sp>
        <p:nvSpPr>
          <p:cNvPr id="11" name="TextBox 11"/>
          <p:cNvSpPr txBox="1"/>
          <p:nvPr/>
        </p:nvSpPr>
        <p:spPr>
          <a:xfrm>
            <a:off x="3331557" y="5646430"/>
            <a:ext cx="12013848" cy="367645"/>
          </a:xfrm>
          <a:prstGeom prst="rect">
            <a:avLst/>
          </a:prstGeom>
        </p:spPr>
        <p:txBody>
          <a:bodyPr lIns="0" tIns="0" rIns="0" bIns="0" rtlCol="0" anchor="t">
            <a:spAutoFit/>
          </a:bodyPr>
          <a:lstStyle/>
          <a:p>
            <a:pPr algn="ctr">
              <a:lnSpc>
                <a:spcPts val="2384"/>
              </a:lnSpc>
            </a:pPr>
            <a:r>
              <a:rPr lang="en-US" sz="2649" spc="551">
                <a:solidFill>
                  <a:srgbClr val="FFFFFF"/>
                </a:solidFill>
                <a:latin typeface="Academy"/>
                <a:ea typeface="Academy"/>
                <a:cs typeface="Academy"/>
                <a:sym typeface="Academy"/>
              </a:rPr>
              <a:t>SMARTER DETECTION, SAFER TRANSACTIONS</a:t>
            </a:r>
          </a:p>
        </p:txBody>
      </p:sp>
      <p:sp>
        <p:nvSpPr>
          <p:cNvPr id="12" name="TextBox 12"/>
          <p:cNvSpPr txBox="1"/>
          <p:nvPr/>
        </p:nvSpPr>
        <p:spPr>
          <a:xfrm>
            <a:off x="5737251" y="2048424"/>
            <a:ext cx="6296699" cy="563502"/>
          </a:xfrm>
          <a:prstGeom prst="rect">
            <a:avLst/>
          </a:prstGeom>
        </p:spPr>
        <p:txBody>
          <a:bodyPr lIns="0" tIns="0" rIns="0" bIns="0" rtlCol="0" anchor="t">
            <a:spAutoFit/>
          </a:bodyPr>
          <a:lstStyle/>
          <a:p>
            <a:pPr algn="ctr">
              <a:lnSpc>
                <a:spcPts val="3562"/>
              </a:lnSpc>
            </a:pPr>
            <a:r>
              <a:rPr lang="en-US" sz="3958" spc="538">
                <a:solidFill>
                  <a:srgbClr val="FFFFFF"/>
                </a:solidFill>
                <a:latin typeface="Academy"/>
                <a:ea typeface="Academy"/>
                <a:cs typeface="Academy"/>
                <a:sym typeface="Academy"/>
              </a:rPr>
              <a:t>SSF REVIEW 1</a:t>
            </a:r>
          </a:p>
        </p:txBody>
      </p:sp>
      <p:sp>
        <p:nvSpPr>
          <p:cNvPr id="13" name="TextBox 13"/>
          <p:cNvSpPr txBox="1"/>
          <p:nvPr/>
        </p:nvSpPr>
        <p:spPr>
          <a:xfrm>
            <a:off x="8137892" y="7799683"/>
            <a:ext cx="2012216" cy="422275"/>
          </a:xfrm>
          <a:prstGeom prst="rect">
            <a:avLst/>
          </a:prstGeom>
        </p:spPr>
        <p:txBody>
          <a:bodyPr lIns="0" tIns="0" rIns="0" bIns="0" rtlCol="0" anchor="t">
            <a:spAutoFit/>
          </a:bodyPr>
          <a:lstStyle/>
          <a:p>
            <a:pPr algn="ctr">
              <a:lnSpc>
                <a:spcPts val="3499"/>
              </a:lnSpc>
            </a:pPr>
            <a:r>
              <a:rPr lang="en-US" sz="2499" b="1">
                <a:solidFill>
                  <a:srgbClr val="000000"/>
                </a:solidFill>
                <a:latin typeface="Roboto Bold"/>
                <a:ea typeface="Roboto Bold"/>
                <a:cs typeface="Roboto Bold"/>
                <a:sym typeface="Roboto Bold"/>
              </a:rPr>
              <a:t>Start Now</a:t>
            </a:r>
          </a:p>
        </p:txBody>
      </p:sp>
      <p:sp>
        <p:nvSpPr>
          <p:cNvPr id="14" name="Freeform 14"/>
          <p:cNvSpPr/>
          <p:nvPr/>
        </p:nvSpPr>
        <p:spPr>
          <a:xfrm>
            <a:off x="16241151" y="1435293"/>
            <a:ext cx="435995" cy="420933"/>
          </a:xfrm>
          <a:custGeom>
            <a:avLst/>
            <a:gdLst/>
            <a:ahLst/>
            <a:cxnLst/>
            <a:rect l="l" t="t" r="r" b="b"/>
            <a:pathLst>
              <a:path w="435995" h="420933">
                <a:moveTo>
                  <a:pt x="0" y="0"/>
                </a:moveTo>
                <a:lnTo>
                  <a:pt x="435994" y="0"/>
                </a:lnTo>
                <a:lnTo>
                  <a:pt x="435994" y="420933"/>
                </a:lnTo>
                <a:lnTo>
                  <a:pt x="0" y="4209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flipH="1" flipV="1">
            <a:off x="14223453" y="183890"/>
            <a:ext cx="3882995" cy="3882995"/>
          </a:xfrm>
          <a:custGeom>
            <a:avLst/>
            <a:gdLst/>
            <a:ahLst/>
            <a:cxnLst/>
            <a:rect l="l" t="t" r="r" b="b"/>
            <a:pathLst>
              <a:path w="3882995" h="3882995">
                <a:moveTo>
                  <a:pt x="3882995" y="3882995"/>
                </a:moveTo>
                <a:lnTo>
                  <a:pt x="0" y="3882995"/>
                </a:lnTo>
                <a:lnTo>
                  <a:pt x="0" y="0"/>
                </a:lnTo>
                <a:lnTo>
                  <a:pt x="3882995" y="0"/>
                </a:lnTo>
                <a:lnTo>
                  <a:pt x="3882995" y="38829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Freeform 16"/>
          <p:cNvSpPr/>
          <p:nvPr/>
        </p:nvSpPr>
        <p:spPr>
          <a:xfrm>
            <a:off x="11040773" y="7748616"/>
            <a:ext cx="3354130" cy="487873"/>
          </a:xfrm>
          <a:custGeom>
            <a:avLst/>
            <a:gdLst/>
            <a:ahLst/>
            <a:cxnLst/>
            <a:rect l="l" t="t" r="r" b="b"/>
            <a:pathLst>
              <a:path w="3354130" h="487873">
                <a:moveTo>
                  <a:pt x="0" y="0"/>
                </a:moveTo>
                <a:lnTo>
                  <a:pt x="3354130" y="0"/>
                </a:lnTo>
                <a:lnTo>
                  <a:pt x="3354130" y="487873"/>
                </a:lnTo>
                <a:lnTo>
                  <a:pt x="0" y="487873"/>
                </a:lnTo>
                <a:lnTo>
                  <a:pt x="0" y="0"/>
                </a:lnTo>
                <a:close/>
              </a:path>
            </a:pathLst>
          </a:custGeom>
          <a:blipFill>
            <a:blip r:embed="rId8">
              <a:alphaModFix amt="56000"/>
              <a:extLst>
                <a:ext uri="{96DAC541-7B7A-43D3-8B79-37D633B846F1}">
                  <asvg:svgBlip xmlns:asvg="http://schemas.microsoft.com/office/drawing/2016/SVG/main" r:embed="rId9"/>
                </a:ext>
              </a:extLst>
            </a:blip>
            <a:stretch>
              <a:fillRect/>
            </a:stretch>
          </a:blipFill>
          <a:ln cap="sq">
            <a:noFill/>
            <a:prstDash val="solid"/>
            <a:miter/>
          </a:ln>
        </p:spPr>
      </p:sp>
      <p:sp>
        <p:nvSpPr>
          <p:cNvPr id="17" name="Freeform 17"/>
          <p:cNvSpPr/>
          <p:nvPr/>
        </p:nvSpPr>
        <p:spPr>
          <a:xfrm flipH="1">
            <a:off x="3639995" y="7734085"/>
            <a:ext cx="3354130" cy="487873"/>
          </a:xfrm>
          <a:custGeom>
            <a:avLst/>
            <a:gdLst/>
            <a:ahLst/>
            <a:cxnLst/>
            <a:rect l="l" t="t" r="r" b="b"/>
            <a:pathLst>
              <a:path w="3354130" h="487873">
                <a:moveTo>
                  <a:pt x="3354130" y="0"/>
                </a:moveTo>
                <a:lnTo>
                  <a:pt x="0" y="0"/>
                </a:lnTo>
                <a:lnTo>
                  <a:pt x="0" y="487873"/>
                </a:lnTo>
                <a:lnTo>
                  <a:pt x="3354130" y="487873"/>
                </a:lnTo>
                <a:lnTo>
                  <a:pt x="3354130" y="0"/>
                </a:lnTo>
                <a:close/>
              </a:path>
            </a:pathLst>
          </a:custGeom>
          <a:blipFill>
            <a:blip r:embed="rId8">
              <a:alphaModFix amt="56000"/>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12633175" y="9631649"/>
            <a:ext cx="6296699" cy="531807"/>
          </a:xfrm>
          <a:prstGeom prst="rect">
            <a:avLst/>
          </a:prstGeom>
        </p:spPr>
        <p:txBody>
          <a:bodyPr lIns="0" tIns="0" rIns="0" bIns="0" rtlCol="0" anchor="t">
            <a:spAutoFit/>
          </a:bodyPr>
          <a:lstStyle/>
          <a:p>
            <a:pPr algn="ctr">
              <a:lnSpc>
                <a:spcPts val="3562"/>
              </a:lnSpc>
            </a:pPr>
            <a:r>
              <a:rPr lang="en-US" sz="3958" spc="538">
                <a:solidFill>
                  <a:srgbClr val="FFFFFF"/>
                </a:solidFill>
                <a:latin typeface="Binggo Wood"/>
                <a:ea typeface="Binggo Wood"/>
                <a:cs typeface="Binggo Wood"/>
                <a:sym typeface="Binggo Wood"/>
              </a:rPr>
              <a:t>927623BAD067</a:t>
            </a:r>
          </a:p>
        </p:txBody>
      </p:sp>
      <p:sp>
        <p:nvSpPr>
          <p:cNvPr id="19" name="TextBox 19"/>
          <p:cNvSpPr txBox="1"/>
          <p:nvPr/>
        </p:nvSpPr>
        <p:spPr>
          <a:xfrm>
            <a:off x="5755595" y="9123650"/>
            <a:ext cx="6776811" cy="441324"/>
          </a:xfrm>
          <a:prstGeom prst="rect">
            <a:avLst/>
          </a:prstGeom>
        </p:spPr>
        <p:txBody>
          <a:bodyPr lIns="0" tIns="0" rIns="0" bIns="0" rtlCol="0" anchor="t">
            <a:spAutoFit/>
          </a:bodyPr>
          <a:lstStyle/>
          <a:p>
            <a:pPr algn="l">
              <a:lnSpc>
                <a:spcPts val="3500"/>
              </a:lnSpc>
            </a:pPr>
            <a:r>
              <a:rPr lang="en-US" sz="2500" u="sng">
                <a:solidFill>
                  <a:srgbClr val="FFFFFF"/>
                </a:solidFill>
                <a:latin typeface="Arimo"/>
                <a:ea typeface="Arimo"/>
                <a:cs typeface="Arimo"/>
                <a:sym typeface="Arimo"/>
                <a:hlinkClick r:id="rId10" tooltip="https://github.com/nareshdharmaraj/FrausShield"/>
              </a:rPr>
              <a:t>https://github.com/nareshdharmaraj/FrausShield</a:t>
            </a:r>
          </a:p>
        </p:txBody>
      </p:sp>
      <p:grpSp>
        <p:nvGrpSpPr>
          <p:cNvPr id="20" name="Group 20"/>
          <p:cNvGrpSpPr/>
          <p:nvPr/>
        </p:nvGrpSpPr>
        <p:grpSpPr>
          <a:xfrm>
            <a:off x="50200" y="900591"/>
            <a:ext cx="16626945" cy="534702"/>
            <a:chOff x="0" y="0"/>
            <a:chExt cx="22169260" cy="712937"/>
          </a:xfrm>
        </p:grpSpPr>
        <p:sp>
          <p:nvSpPr>
            <p:cNvPr id="21" name="TextBox 21"/>
            <p:cNvSpPr txBox="1"/>
            <p:nvPr/>
          </p:nvSpPr>
          <p:spPr>
            <a:xfrm>
              <a:off x="17762477" y="-8657"/>
              <a:ext cx="4406783" cy="663576"/>
            </a:xfrm>
            <a:prstGeom prst="rect">
              <a:avLst/>
            </a:prstGeom>
          </p:spPr>
          <p:txBody>
            <a:bodyPr lIns="0" tIns="0" rIns="0" bIns="0" rtlCol="0" anchor="t">
              <a:spAutoFit/>
            </a:bodyPr>
            <a:lstStyle/>
            <a:p>
              <a:pPr algn="r">
                <a:lnSpc>
                  <a:spcPts val="4199"/>
                </a:lnSpc>
              </a:pPr>
              <a:r>
                <a:rPr lang="en-US" sz="2999" b="1">
                  <a:solidFill>
                    <a:srgbClr val="FFFFFF"/>
                  </a:solidFill>
                  <a:latin typeface="Roboto Bold"/>
                  <a:ea typeface="Roboto Bold"/>
                  <a:cs typeface="Roboto Bold"/>
                  <a:sym typeface="Roboto Bold"/>
                </a:rPr>
                <a:t>NARESH D</a:t>
              </a:r>
            </a:p>
          </p:txBody>
        </p:sp>
        <p:sp>
          <p:nvSpPr>
            <p:cNvPr id="22" name="TextBox 22"/>
            <p:cNvSpPr txBox="1"/>
            <p:nvPr/>
          </p:nvSpPr>
          <p:spPr>
            <a:xfrm>
              <a:off x="1560987"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1" action="ppaction://hlinksldjump"/>
                </a:rPr>
                <a:t>Home</a:t>
              </a:r>
            </a:p>
          </p:txBody>
        </p:sp>
        <p:sp>
          <p:nvSpPr>
            <p:cNvPr id="23" name="TextBox 23"/>
            <p:cNvSpPr txBox="1"/>
            <p:nvPr/>
          </p:nvSpPr>
          <p:spPr>
            <a:xfrm>
              <a:off x="3130116"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2" action="ppaction://hlinksldjump"/>
                </a:rPr>
                <a:t>Problem</a:t>
              </a:r>
            </a:p>
          </p:txBody>
        </p:sp>
        <p:sp>
          <p:nvSpPr>
            <p:cNvPr id="24" name="TextBox 24"/>
            <p:cNvSpPr txBox="1"/>
            <p:nvPr/>
          </p:nvSpPr>
          <p:spPr>
            <a:xfrm>
              <a:off x="450874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3" action="ppaction://hlinksldjump"/>
                </a:rPr>
                <a:t>Solution</a:t>
              </a:r>
            </a:p>
          </p:txBody>
        </p:sp>
        <p:grpSp>
          <p:nvGrpSpPr>
            <p:cNvPr id="25" name="Group 25"/>
            <p:cNvGrpSpPr/>
            <p:nvPr/>
          </p:nvGrpSpPr>
          <p:grpSpPr>
            <a:xfrm>
              <a:off x="0" y="0"/>
              <a:ext cx="1371600" cy="712937"/>
              <a:chOff x="0" y="0"/>
              <a:chExt cx="270933" cy="140827"/>
            </a:xfrm>
          </p:grpSpPr>
          <p:sp>
            <p:nvSpPr>
              <p:cNvPr id="26" name="Freeform 26"/>
              <p:cNvSpPr/>
              <p:nvPr/>
            </p:nvSpPr>
            <p:spPr>
              <a:xfrm>
                <a:off x="0" y="0"/>
                <a:ext cx="270933" cy="140827"/>
              </a:xfrm>
              <a:custGeom>
                <a:avLst/>
                <a:gdLst/>
                <a:ahLst/>
                <a:cxnLst/>
                <a:rect l="l" t="t" r="r" b="b"/>
                <a:pathLst>
                  <a:path w="270933" h="140827">
                    <a:moveTo>
                      <a:pt x="0" y="0"/>
                    </a:moveTo>
                    <a:lnTo>
                      <a:pt x="270933" y="0"/>
                    </a:lnTo>
                    <a:lnTo>
                      <a:pt x="270933" y="140827"/>
                    </a:lnTo>
                    <a:lnTo>
                      <a:pt x="0" y="140827"/>
                    </a:lnTo>
                    <a:close/>
                  </a:path>
                </a:pathLst>
              </a:custGeom>
              <a:solidFill>
                <a:srgbClr val="00EDFF"/>
              </a:solidFill>
            </p:spPr>
          </p:sp>
          <p:sp>
            <p:nvSpPr>
              <p:cNvPr id="27" name="TextBox 27"/>
              <p:cNvSpPr txBox="1"/>
              <p:nvPr/>
            </p:nvSpPr>
            <p:spPr>
              <a:xfrm>
                <a:off x="0" y="-47625"/>
                <a:ext cx="270933" cy="188452"/>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380894" y="139957"/>
              <a:ext cx="538575" cy="358825"/>
            </a:xfrm>
            <a:custGeom>
              <a:avLst/>
              <a:gdLst/>
              <a:ahLst/>
              <a:cxnLst/>
              <a:rect l="l" t="t" r="r" b="b"/>
              <a:pathLst>
                <a:path w="538575" h="358825">
                  <a:moveTo>
                    <a:pt x="0" y="0"/>
                  </a:moveTo>
                  <a:lnTo>
                    <a:pt x="538575" y="0"/>
                  </a:lnTo>
                  <a:lnTo>
                    <a:pt x="538575" y="358825"/>
                  </a:lnTo>
                  <a:lnTo>
                    <a:pt x="0" y="3588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9" name="TextBox 29"/>
            <p:cNvSpPr txBox="1"/>
            <p:nvPr/>
          </p:nvSpPr>
          <p:spPr>
            <a:xfrm>
              <a:off x="6434439"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6" action="ppaction://hlinksldjump"/>
                </a:rPr>
                <a:t>TechStack</a:t>
              </a:r>
            </a:p>
          </p:txBody>
        </p:sp>
        <p:sp>
          <p:nvSpPr>
            <p:cNvPr id="30" name="TextBox 30"/>
            <p:cNvSpPr txBox="1"/>
            <p:nvPr/>
          </p:nvSpPr>
          <p:spPr>
            <a:xfrm>
              <a:off x="8360135"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7" action="ppaction://hlinksldjump"/>
                </a:rPr>
                <a:t>DataSet</a:t>
              </a:r>
            </a:p>
          </p:txBody>
        </p:sp>
        <p:sp>
          <p:nvSpPr>
            <p:cNvPr id="31" name="TextBox 31"/>
            <p:cNvSpPr txBox="1"/>
            <p:nvPr/>
          </p:nvSpPr>
          <p:spPr>
            <a:xfrm>
              <a:off x="1016425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8" action="ppaction://hlinksldjump"/>
                </a:rPr>
                <a:t>Model</a:t>
              </a:r>
            </a:p>
          </p:txBody>
        </p:sp>
        <p:sp>
          <p:nvSpPr>
            <p:cNvPr id="32" name="TextBox 32"/>
            <p:cNvSpPr txBox="1"/>
            <p:nvPr/>
          </p:nvSpPr>
          <p:spPr>
            <a:xfrm>
              <a:off x="13440873" y="111382"/>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9" action="ppaction://hlinksldjump"/>
                </a:rPr>
                <a:t>Visuals</a:t>
              </a:r>
            </a:p>
          </p:txBody>
        </p:sp>
        <p:sp>
          <p:nvSpPr>
            <p:cNvPr id="33" name="TextBox 33"/>
            <p:cNvSpPr txBox="1"/>
            <p:nvPr/>
          </p:nvSpPr>
          <p:spPr>
            <a:xfrm>
              <a:off x="1178053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0" action="ppaction://hlinksldjump"/>
                </a:rPr>
                <a:t>WebApp</a:t>
              </a:r>
            </a:p>
          </p:txBody>
        </p:sp>
        <p:sp>
          <p:nvSpPr>
            <p:cNvPr id="34" name="TextBox 34"/>
            <p:cNvSpPr txBox="1"/>
            <p:nvPr/>
          </p:nvSpPr>
          <p:spPr>
            <a:xfrm>
              <a:off x="1529863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1" action="ppaction://hlinksldjump"/>
                </a:rPr>
                <a:t>Future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500" b="-9499"/>
            </a:stretch>
          </a:blipFill>
        </p:spPr>
      </p:sp>
      <p:sp>
        <p:nvSpPr>
          <p:cNvPr id="3" name="Freeform 3"/>
          <p:cNvSpPr/>
          <p:nvPr/>
        </p:nvSpPr>
        <p:spPr>
          <a:xfrm>
            <a:off x="0" y="6280461"/>
            <a:ext cx="3882995" cy="3882995"/>
          </a:xfrm>
          <a:custGeom>
            <a:avLst/>
            <a:gdLst/>
            <a:ahLst/>
            <a:cxnLst/>
            <a:rect l="l" t="t" r="r" b="b"/>
            <a:pathLst>
              <a:path w="3882995" h="3882995">
                <a:moveTo>
                  <a:pt x="0" y="0"/>
                </a:moveTo>
                <a:lnTo>
                  <a:pt x="3882995" y="0"/>
                </a:lnTo>
                <a:lnTo>
                  <a:pt x="3882995" y="3882995"/>
                </a:lnTo>
                <a:lnTo>
                  <a:pt x="0" y="38829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H="1" flipV="1">
            <a:off x="14881808" y="-298830"/>
            <a:ext cx="3882995" cy="3882995"/>
          </a:xfrm>
          <a:custGeom>
            <a:avLst/>
            <a:gdLst/>
            <a:ahLst/>
            <a:cxnLst/>
            <a:rect l="l" t="t" r="r" b="b"/>
            <a:pathLst>
              <a:path w="3882995" h="3882995">
                <a:moveTo>
                  <a:pt x="3882995" y="3882995"/>
                </a:moveTo>
                <a:lnTo>
                  <a:pt x="0" y="3882995"/>
                </a:lnTo>
                <a:lnTo>
                  <a:pt x="0" y="0"/>
                </a:lnTo>
                <a:lnTo>
                  <a:pt x="3882995" y="0"/>
                </a:lnTo>
                <a:lnTo>
                  <a:pt x="3882995" y="3882995"/>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3639956" y="6138435"/>
            <a:ext cx="1241852" cy="1610181"/>
          </a:xfrm>
          <a:custGeom>
            <a:avLst/>
            <a:gdLst/>
            <a:ahLst/>
            <a:cxnLst/>
            <a:rect l="l" t="t" r="r" b="b"/>
            <a:pathLst>
              <a:path w="1241852" h="1610181">
                <a:moveTo>
                  <a:pt x="0" y="0"/>
                </a:moveTo>
                <a:lnTo>
                  <a:pt x="1241852" y="0"/>
                </a:lnTo>
                <a:lnTo>
                  <a:pt x="1241852" y="1610181"/>
                </a:lnTo>
                <a:lnTo>
                  <a:pt x="0" y="1610181"/>
                </a:lnTo>
                <a:lnTo>
                  <a:pt x="0" y="0"/>
                </a:lnTo>
                <a:close/>
              </a:path>
            </a:pathLst>
          </a:custGeom>
          <a:blipFill>
            <a:blip r:embed="rId5"/>
            <a:stretch>
              <a:fillRect/>
            </a:stretch>
          </a:blipFill>
        </p:spPr>
      </p:sp>
      <p:sp>
        <p:nvSpPr>
          <p:cNvPr id="6" name="Freeform 6"/>
          <p:cNvSpPr/>
          <p:nvPr/>
        </p:nvSpPr>
        <p:spPr>
          <a:xfrm>
            <a:off x="16309371" y="7859481"/>
            <a:ext cx="2287329" cy="2830320"/>
          </a:xfrm>
          <a:custGeom>
            <a:avLst/>
            <a:gdLst/>
            <a:ahLst/>
            <a:cxnLst/>
            <a:rect l="l" t="t" r="r" b="b"/>
            <a:pathLst>
              <a:path w="2287329" h="2830320">
                <a:moveTo>
                  <a:pt x="0" y="0"/>
                </a:moveTo>
                <a:lnTo>
                  <a:pt x="2287330" y="0"/>
                </a:lnTo>
                <a:lnTo>
                  <a:pt x="2287330" y="2830320"/>
                </a:lnTo>
                <a:lnTo>
                  <a:pt x="0" y="2830320"/>
                </a:lnTo>
                <a:lnTo>
                  <a:pt x="0" y="0"/>
                </a:lnTo>
                <a:close/>
              </a:path>
            </a:pathLst>
          </a:custGeom>
          <a:blipFill>
            <a:blip r:embed="rId5"/>
            <a:stretch>
              <a:fillRect b="-4784"/>
            </a:stretch>
          </a:blipFill>
        </p:spPr>
      </p:sp>
      <p:sp>
        <p:nvSpPr>
          <p:cNvPr id="7" name="Freeform 7"/>
          <p:cNvSpPr/>
          <p:nvPr/>
        </p:nvSpPr>
        <p:spPr>
          <a:xfrm rot="5400000">
            <a:off x="1580155" y="5659676"/>
            <a:ext cx="1704656" cy="2299357"/>
          </a:xfrm>
          <a:custGeom>
            <a:avLst/>
            <a:gdLst/>
            <a:ahLst/>
            <a:cxnLst/>
            <a:rect l="l" t="t" r="r" b="b"/>
            <a:pathLst>
              <a:path w="1704656" h="2299357">
                <a:moveTo>
                  <a:pt x="0" y="0"/>
                </a:moveTo>
                <a:lnTo>
                  <a:pt x="1704656" y="0"/>
                </a:lnTo>
                <a:lnTo>
                  <a:pt x="1704656" y="2299356"/>
                </a:lnTo>
                <a:lnTo>
                  <a:pt x="0" y="2299356"/>
                </a:lnTo>
                <a:lnTo>
                  <a:pt x="0" y="0"/>
                </a:lnTo>
                <a:close/>
              </a:path>
            </a:pathLst>
          </a:custGeom>
          <a:blipFill>
            <a:blip r:embed="rId5"/>
            <a:stretch>
              <a:fillRect r="-4031"/>
            </a:stretch>
          </a:blipFill>
        </p:spPr>
      </p:sp>
      <p:sp>
        <p:nvSpPr>
          <p:cNvPr id="8" name="Freeform 8"/>
          <p:cNvSpPr/>
          <p:nvPr/>
        </p:nvSpPr>
        <p:spPr>
          <a:xfrm>
            <a:off x="16823305" y="1005559"/>
            <a:ext cx="435995" cy="420933"/>
          </a:xfrm>
          <a:custGeom>
            <a:avLst/>
            <a:gdLst/>
            <a:ahLst/>
            <a:cxnLst/>
            <a:rect l="l" t="t" r="r" b="b"/>
            <a:pathLst>
              <a:path w="435995" h="420933">
                <a:moveTo>
                  <a:pt x="0" y="0"/>
                </a:moveTo>
                <a:lnTo>
                  <a:pt x="435995" y="0"/>
                </a:lnTo>
                <a:lnTo>
                  <a:pt x="435995" y="420933"/>
                </a:lnTo>
                <a:lnTo>
                  <a:pt x="0" y="42093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1658014" y="2888840"/>
            <a:ext cx="14330743" cy="3460039"/>
          </a:xfrm>
          <a:prstGeom prst="rect">
            <a:avLst/>
          </a:prstGeom>
        </p:spPr>
        <p:txBody>
          <a:bodyPr lIns="0" tIns="0" rIns="0" bIns="0" rtlCol="0" anchor="t">
            <a:spAutoFit/>
          </a:bodyPr>
          <a:lstStyle/>
          <a:p>
            <a:pPr algn="ctr">
              <a:lnSpc>
                <a:spcPts val="25422"/>
              </a:lnSpc>
            </a:pPr>
            <a:r>
              <a:rPr lang="en-US" sz="18159" spc="-762">
                <a:solidFill>
                  <a:srgbClr val="00EDFF"/>
                </a:solidFill>
                <a:latin typeface="Academy"/>
                <a:ea typeface="Academy"/>
                <a:cs typeface="Academy"/>
                <a:sym typeface="Academy"/>
              </a:rPr>
              <a:t>THANK YOU</a:t>
            </a:r>
          </a:p>
        </p:txBody>
      </p:sp>
      <p:sp>
        <p:nvSpPr>
          <p:cNvPr id="10" name="Freeform 10"/>
          <p:cNvSpPr/>
          <p:nvPr/>
        </p:nvSpPr>
        <p:spPr>
          <a:xfrm>
            <a:off x="7466935" y="7859481"/>
            <a:ext cx="3354130" cy="487873"/>
          </a:xfrm>
          <a:custGeom>
            <a:avLst/>
            <a:gdLst/>
            <a:ahLst/>
            <a:cxnLst/>
            <a:rect l="l" t="t" r="r" b="b"/>
            <a:pathLst>
              <a:path w="3354130" h="487873">
                <a:moveTo>
                  <a:pt x="0" y="0"/>
                </a:moveTo>
                <a:lnTo>
                  <a:pt x="3354130" y="0"/>
                </a:lnTo>
                <a:lnTo>
                  <a:pt x="3354130" y="487874"/>
                </a:lnTo>
                <a:lnTo>
                  <a:pt x="0" y="487874"/>
                </a:lnTo>
                <a:lnTo>
                  <a:pt x="0" y="0"/>
                </a:lnTo>
                <a:close/>
              </a:path>
            </a:pathLst>
          </a:custGeom>
          <a:blipFill>
            <a:blip r:embed="rId8">
              <a:alphaModFix amt="56000"/>
              <a:extLst>
                <a:ext uri="{96DAC541-7B7A-43D3-8B79-37D633B846F1}">
                  <asvg:svgBlip xmlns:asvg="http://schemas.microsoft.com/office/drawing/2016/SVG/main" r:embed="rId9"/>
                </a:ext>
              </a:extLst>
            </a:blip>
            <a:stretch>
              <a:fillRect/>
            </a:stretch>
          </a:blipFill>
          <a:ln cap="sq">
            <a:noFill/>
            <a:prstDash val="solid"/>
            <a:miter/>
          </a:ln>
        </p:spPr>
      </p:sp>
      <p:sp>
        <p:nvSpPr>
          <p:cNvPr id="11" name="Freeform 11"/>
          <p:cNvSpPr/>
          <p:nvPr/>
        </p:nvSpPr>
        <p:spPr>
          <a:xfrm>
            <a:off x="9921129" y="4642543"/>
            <a:ext cx="1129636" cy="1334999"/>
          </a:xfrm>
          <a:custGeom>
            <a:avLst/>
            <a:gdLst/>
            <a:ahLst/>
            <a:cxnLst/>
            <a:rect l="l" t="t" r="r" b="b"/>
            <a:pathLst>
              <a:path w="1129636" h="1334999">
                <a:moveTo>
                  <a:pt x="0" y="0"/>
                </a:moveTo>
                <a:lnTo>
                  <a:pt x="1129636" y="0"/>
                </a:lnTo>
                <a:lnTo>
                  <a:pt x="1129636" y="1335000"/>
                </a:lnTo>
                <a:lnTo>
                  <a:pt x="0" y="1335000"/>
                </a:lnTo>
                <a:lnTo>
                  <a:pt x="0" y="0"/>
                </a:lnTo>
                <a:close/>
              </a:path>
            </a:pathLst>
          </a:custGeom>
          <a:blipFill>
            <a:blip r:embed="rId5"/>
            <a:stretch>
              <a:fillRect t="-4857" b="-4857"/>
            </a:stretch>
          </a:blipFill>
        </p:spPr>
      </p:sp>
      <p:grpSp>
        <p:nvGrpSpPr>
          <p:cNvPr id="12" name="Group 12"/>
          <p:cNvGrpSpPr/>
          <p:nvPr/>
        </p:nvGrpSpPr>
        <p:grpSpPr>
          <a:xfrm>
            <a:off x="50200" y="900591"/>
            <a:ext cx="16626945" cy="534702"/>
            <a:chOff x="0" y="0"/>
            <a:chExt cx="22169260" cy="712937"/>
          </a:xfrm>
        </p:grpSpPr>
        <p:sp>
          <p:nvSpPr>
            <p:cNvPr id="13" name="TextBox 13"/>
            <p:cNvSpPr txBox="1"/>
            <p:nvPr/>
          </p:nvSpPr>
          <p:spPr>
            <a:xfrm>
              <a:off x="17762477" y="-8657"/>
              <a:ext cx="4406783" cy="663576"/>
            </a:xfrm>
            <a:prstGeom prst="rect">
              <a:avLst/>
            </a:prstGeom>
          </p:spPr>
          <p:txBody>
            <a:bodyPr lIns="0" tIns="0" rIns="0" bIns="0" rtlCol="0" anchor="t">
              <a:spAutoFit/>
            </a:bodyPr>
            <a:lstStyle/>
            <a:p>
              <a:pPr algn="r">
                <a:lnSpc>
                  <a:spcPts val="4199"/>
                </a:lnSpc>
              </a:pPr>
              <a:r>
                <a:rPr lang="en-US" sz="2999" b="1">
                  <a:solidFill>
                    <a:srgbClr val="FFFFFF"/>
                  </a:solidFill>
                  <a:latin typeface="Roboto Bold"/>
                  <a:ea typeface="Roboto Bold"/>
                  <a:cs typeface="Roboto Bold"/>
                  <a:sym typeface="Roboto Bold"/>
                </a:rPr>
                <a:t>NARESH D</a:t>
              </a:r>
            </a:p>
          </p:txBody>
        </p:sp>
        <p:sp>
          <p:nvSpPr>
            <p:cNvPr id="14" name="TextBox 14"/>
            <p:cNvSpPr txBox="1"/>
            <p:nvPr/>
          </p:nvSpPr>
          <p:spPr>
            <a:xfrm>
              <a:off x="1560987"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0" action="ppaction://hlinksldjump"/>
                </a:rPr>
                <a:t>Home</a:t>
              </a:r>
            </a:p>
          </p:txBody>
        </p:sp>
        <p:sp>
          <p:nvSpPr>
            <p:cNvPr id="15" name="TextBox 15"/>
            <p:cNvSpPr txBox="1"/>
            <p:nvPr/>
          </p:nvSpPr>
          <p:spPr>
            <a:xfrm>
              <a:off x="3130116"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1" action="ppaction://hlinksldjump"/>
                </a:rPr>
                <a:t>Problem</a:t>
              </a:r>
            </a:p>
          </p:txBody>
        </p:sp>
        <p:sp>
          <p:nvSpPr>
            <p:cNvPr id="16" name="TextBox 16"/>
            <p:cNvSpPr txBox="1"/>
            <p:nvPr/>
          </p:nvSpPr>
          <p:spPr>
            <a:xfrm>
              <a:off x="450874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2" action="ppaction://hlinksldjump"/>
                </a:rPr>
                <a:t>Solution</a:t>
              </a:r>
            </a:p>
          </p:txBody>
        </p:sp>
        <p:grpSp>
          <p:nvGrpSpPr>
            <p:cNvPr id="17" name="Group 17"/>
            <p:cNvGrpSpPr/>
            <p:nvPr/>
          </p:nvGrpSpPr>
          <p:grpSpPr>
            <a:xfrm>
              <a:off x="0" y="0"/>
              <a:ext cx="1371600" cy="712937"/>
              <a:chOff x="0" y="0"/>
              <a:chExt cx="270933" cy="140827"/>
            </a:xfrm>
          </p:grpSpPr>
          <p:sp>
            <p:nvSpPr>
              <p:cNvPr id="18" name="Freeform 18"/>
              <p:cNvSpPr/>
              <p:nvPr/>
            </p:nvSpPr>
            <p:spPr>
              <a:xfrm>
                <a:off x="0" y="0"/>
                <a:ext cx="270933" cy="140827"/>
              </a:xfrm>
              <a:custGeom>
                <a:avLst/>
                <a:gdLst/>
                <a:ahLst/>
                <a:cxnLst/>
                <a:rect l="l" t="t" r="r" b="b"/>
                <a:pathLst>
                  <a:path w="270933" h="140827">
                    <a:moveTo>
                      <a:pt x="0" y="0"/>
                    </a:moveTo>
                    <a:lnTo>
                      <a:pt x="270933" y="0"/>
                    </a:lnTo>
                    <a:lnTo>
                      <a:pt x="270933" y="140827"/>
                    </a:lnTo>
                    <a:lnTo>
                      <a:pt x="0" y="140827"/>
                    </a:lnTo>
                    <a:close/>
                  </a:path>
                </a:pathLst>
              </a:custGeom>
              <a:solidFill>
                <a:srgbClr val="00EDFF"/>
              </a:solidFill>
            </p:spPr>
          </p:sp>
          <p:sp>
            <p:nvSpPr>
              <p:cNvPr id="19" name="TextBox 19"/>
              <p:cNvSpPr txBox="1"/>
              <p:nvPr/>
            </p:nvSpPr>
            <p:spPr>
              <a:xfrm>
                <a:off x="0" y="-47625"/>
                <a:ext cx="270933" cy="188452"/>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380894" y="139957"/>
              <a:ext cx="538575" cy="358825"/>
            </a:xfrm>
            <a:custGeom>
              <a:avLst/>
              <a:gdLst/>
              <a:ahLst/>
              <a:cxnLst/>
              <a:rect l="l" t="t" r="r" b="b"/>
              <a:pathLst>
                <a:path w="538575" h="358825">
                  <a:moveTo>
                    <a:pt x="0" y="0"/>
                  </a:moveTo>
                  <a:lnTo>
                    <a:pt x="538575" y="0"/>
                  </a:lnTo>
                  <a:lnTo>
                    <a:pt x="538575" y="358825"/>
                  </a:lnTo>
                  <a:lnTo>
                    <a:pt x="0" y="35882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1" name="TextBox 21"/>
            <p:cNvSpPr txBox="1"/>
            <p:nvPr/>
          </p:nvSpPr>
          <p:spPr>
            <a:xfrm>
              <a:off x="6434439"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5" action="ppaction://hlinksldjump"/>
                </a:rPr>
                <a:t>TechStack</a:t>
              </a:r>
            </a:p>
          </p:txBody>
        </p:sp>
        <p:sp>
          <p:nvSpPr>
            <p:cNvPr id="22" name="TextBox 22"/>
            <p:cNvSpPr txBox="1"/>
            <p:nvPr/>
          </p:nvSpPr>
          <p:spPr>
            <a:xfrm>
              <a:off x="8360135"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6" action="ppaction://hlinksldjump"/>
                </a:rPr>
                <a:t>DataSet</a:t>
              </a:r>
            </a:p>
          </p:txBody>
        </p:sp>
        <p:sp>
          <p:nvSpPr>
            <p:cNvPr id="23" name="TextBox 23"/>
            <p:cNvSpPr txBox="1"/>
            <p:nvPr/>
          </p:nvSpPr>
          <p:spPr>
            <a:xfrm>
              <a:off x="1016425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7" action="ppaction://hlinksldjump"/>
                </a:rPr>
                <a:t>Model</a:t>
              </a:r>
            </a:p>
          </p:txBody>
        </p:sp>
        <p:sp>
          <p:nvSpPr>
            <p:cNvPr id="24" name="TextBox 24"/>
            <p:cNvSpPr txBox="1"/>
            <p:nvPr/>
          </p:nvSpPr>
          <p:spPr>
            <a:xfrm>
              <a:off x="13440873" y="111382"/>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8" action="ppaction://hlinksldjump"/>
                </a:rPr>
                <a:t>Visuals</a:t>
              </a:r>
            </a:p>
          </p:txBody>
        </p:sp>
        <p:sp>
          <p:nvSpPr>
            <p:cNvPr id="25" name="TextBox 25"/>
            <p:cNvSpPr txBox="1"/>
            <p:nvPr/>
          </p:nvSpPr>
          <p:spPr>
            <a:xfrm>
              <a:off x="1178053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9" action="ppaction://hlinksldjump"/>
                </a:rPr>
                <a:t>WebApp</a:t>
              </a:r>
            </a:p>
          </p:txBody>
        </p:sp>
        <p:sp>
          <p:nvSpPr>
            <p:cNvPr id="26" name="TextBox 26"/>
            <p:cNvSpPr txBox="1"/>
            <p:nvPr/>
          </p:nvSpPr>
          <p:spPr>
            <a:xfrm>
              <a:off x="1529863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0" action="ppaction://hlinksldjump"/>
                </a:rPr>
                <a:t>Future</a:t>
              </a:r>
            </a:p>
          </p:txBody>
        </p:sp>
      </p:grpSp>
      <p:sp>
        <p:nvSpPr>
          <p:cNvPr id="27" name="TextBox 27"/>
          <p:cNvSpPr txBox="1"/>
          <p:nvPr/>
        </p:nvSpPr>
        <p:spPr>
          <a:xfrm>
            <a:off x="2299243" y="6837929"/>
            <a:ext cx="13689514" cy="469396"/>
          </a:xfrm>
          <a:prstGeom prst="rect">
            <a:avLst/>
          </a:prstGeom>
        </p:spPr>
        <p:txBody>
          <a:bodyPr lIns="0" tIns="0" rIns="0" bIns="0" rtlCol="0" anchor="t">
            <a:spAutoFit/>
          </a:bodyPr>
          <a:lstStyle/>
          <a:p>
            <a:pPr algn="ctr">
              <a:lnSpc>
                <a:spcPts val="2966"/>
              </a:lnSpc>
            </a:pPr>
            <a:r>
              <a:rPr lang="en-US" sz="3295">
                <a:solidFill>
                  <a:srgbClr val="FFFFFF"/>
                </a:solidFill>
                <a:latin typeface="Academy"/>
                <a:ea typeface="Academy"/>
                <a:cs typeface="Academy"/>
                <a:sym typeface="Academy"/>
              </a:rPr>
              <a:t>STAY CONNECTED!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23305" y="1005559"/>
            <a:ext cx="435995" cy="420933"/>
          </a:xfrm>
          <a:custGeom>
            <a:avLst/>
            <a:gdLst/>
            <a:ahLst/>
            <a:cxnLst/>
            <a:rect l="l" t="t" r="r" b="b"/>
            <a:pathLst>
              <a:path w="435995" h="420933">
                <a:moveTo>
                  <a:pt x="0" y="0"/>
                </a:moveTo>
                <a:lnTo>
                  <a:pt x="435995" y="0"/>
                </a:lnTo>
                <a:lnTo>
                  <a:pt x="435995" y="420933"/>
                </a:lnTo>
                <a:lnTo>
                  <a:pt x="0" y="420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978155" y="2552191"/>
            <a:ext cx="2992849" cy="6706109"/>
            <a:chOff x="0" y="0"/>
            <a:chExt cx="628148" cy="1407498"/>
          </a:xfrm>
        </p:grpSpPr>
        <p:sp>
          <p:nvSpPr>
            <p:cNvPr id="4" name="Freeform 4"/>
            <p:cNvSpPr/>
            <p:nvPr/>
          </p:nvSpPr>
          <p:spPr>
            <a:xfrm>
              <a:off x="0" y="0"/>
              <a:ext cx="628148" cy="1407498"/>
            </a:xfrm>
            <a:custGeom>
              <a:avLst/>
              <a:gdLst/>
              <a:ahLst/>
              <a:cxnLst/>
              <a:rect l="l" t="t" r="r" b="b"/>
              <a:pathLst>
                <a:path w="628148" h="1407498">
                  <a:moveTo>
                    <a:pt x="0" y="0"/>
                  </a:moveTo>
                  <a:lnTo>
                    <a:pt x="628148" y="0"/>
                  </a:lnTo>
                  <a:lnTo>
                    <a:pt x="628148" y="1407498"/>
                  </a:lnTo>
                  <a:lnTo>
                    <a:pt x="0" y="1407498"/>
                  </a:lnTo>
                  <a:close/>
                </a:path>
              </a:pathLst>
            </a:custGeom>
            <a:blipFill>
              <a:blip r:embed="rId4"/>
              <a:stretch>
                <a:fillRect r="-49287"/>
              </a:stretch>
            </a:blipFill>
          </p:spPr>
        </p:sp>
      </p:grpSp>
      <p:grpSp>
        <p:nvGrpSpPr>
          <p:cNvPr id="5" name="Group 5"/>
          <p:cNvGrpSpPr/>
          <p:nvPr/>
        </p:nvGrpSpPr>
        <p:grpSpPr>
          <a:xfrm>
            <a:off x="4089161" y="1957809"/>
            <a:ext cx="2443866" cy="3429628"/>
            <a:chOff x="0" y="0"/>
            <a:chExt cx="512926" cy="719821"/>
          </a:xfrm>
        </p:grpSpPr>
        <p:sp>
          <p:nvSpPr>
            <p:cNvPr id="6" name="Freeform 6"/>
            <p:cNvSpPr/>
            <p:nvPr/>
          </p:nvSpPr>
          <p:spPr>
            <a:xfrm>
              <a:off x="0" y="0"/>
              <a:ext cx="512926" cy="719821"/>
            </a:xfrm>
            <a:custGeom>
              <a:avLst/>
              <a:gdLst/>
              <a:ahLst/>
              <a:cxnLst/>
              <a:rect l="l" t="t" r="r" b="b"/>
              <a:pathLst>
                <a:path w="512926" h="719821">
                  <a:moveTo>
                    <a:pt x="0" y="0"/>
                  </a:moveTo>
                  <a:lnTo>
                    <a:pt x="512926" y="0"/>
                  </a:lnTo>
                  <a:lnTo>
                    <a:pt x="512926" y="719821"/>
                  </a:lnTo>
                  <a:lnTo>
                    <a:pt x="0" y="719821"/>
                  </a:lnTo>
                  <a:close/>
                </a:path>
              </a:pathLst>
            </a:custGeom>
            <a:blipFill>
              <a:blip r:embed="rId5"/>
              <a:stretch>
                <a:fillRect l="-84705" r="-84705"/>
              </a:stretch>
            </a:blipFill>
          </p:spPr>
        </p:sp>
      </p:grpSp>
      <p:grpSp>
        <p:nvGrpSpPr>
          <p:cNvPr id="7" name="Group 7"/>
          <p:cNvGrpSpPr/>
          <p:nvPr/>
        </p:nvGrpSpPr>
        <p:grpSpPr>
          <a:xfrm>
            <a:off x="1032979" y="1957809"/>
            <a:ext cx="2443866" cy="3429628"/>
            <a:chOff x="0" y="0"/>
            <a:chExt cx="512926" cy="719821"/>
          </a:xfrm>
        </p:grpSpPr>
        <p:sp>
          <p:nvSpPr>
            <p:cNvPr id="8" name="Freeform 8"/>
            <p:cNvSpPr/>
            <p:nvPr/>
          </p:nvSpPr>
          <p:spPr>
            <a:xfrm>
              <a:off x="0" y="0"/>
              <a:ext cx="512926" cy="719821"/>
            </a:xfrm>
            <a:custGeom>
              <a:avLst/>
              <a:gdLst/>
              <a:ahLst/>
              <a:cxnLst/>
              <a:rect l="l" t="t" r="r" b="b"/>
              <a:pathLst>
                <a:path w="512926" h="719821">
                  <a:moveTo>
                    <a:pt x="0" y="0"/>
                  </a:moveTo>
                  <a:lnTo>
                    <a:pt x="512926" y="0"/>
                  </a:lnTo>
                  <a:lnTo>
                    <a:pt x="512926" y="719821"/>
                  </a:lnTo>
                  <a:lnTo>
                    <a:pt x="0" y="719821"/>
                  </a:lnTo>
                  <a:close/>
                </a:path>
              </a:pathLst>
            </a:custGeom>
            <a:blipFill>
              <a:blip r:embed="rId6"/>
              <a:stretch>
                <a:fillRect l="-75300" r="-75300"/>
              </a:stretch>
            </a:blipFill>
          </p:spPr>
        </p:sp>
      </p:grpSp>
      <p:sp>
        <p:nvSpPr>
          <p:cNvPr id="9" name="Freeform 9"/>
          <p:cNvSpPr/>
          <p:nvPr/>
        </p:nvSpPr>
        <p:spPr>
          <a:xfrm>
            <a:off x="10565710" y="5717920"/>
            <a:ext cx="531199" cy="676296"/>
          </a:xfrm>
          <a:custGeom>
            <a:avLst/>
            <a:gdLst/>
            <a:ahLst/>
            <a:cxnLst/>
            <a:rect l="l" t="t" r="r" b="b"/>
            <a:pathLst>
              <a:path w="531199" h="676296">
                <a:moveTo>
                  <a:pt x="0" y="0"/>
                </a:moveTo>
                <a:lnTo>
                  <a:pt x="531199" y="0"/>
                </a:lnTo>
                <a:lnTo>
                  <a:pt x="531199" y="676296"/>
                </a:lnTo>
                <a:lnTo>
                  <a:pt x="0" y="6762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0565710" y="2250699"/>
            <a:ext cx="6708260" cy="3219450"/>
          </a:xfrm>
          <a:prstGeom prst="rect">
            <a:avLst/>
          </a:prstGeom>
        </p:spPr>
        <p:txBody>
          <a:bodyPr lIns="0" tIns="0" rIns="0" bIns="0" rtlCol="0" anchor="t">
            <a:spAutoFit/>
          </a:bodyPr>
          <a:lstStyle/>
          <a:p>
            <a:pPr marL="0" lvl="0" indent="0" algn="l">
              <a:lnSpc>
                <a:spcPts val="6000"/>
              </a:lnSpc>
            </a:pPr>
            <a:r>
              <a:rPr lang="en-US" sz="6000" u="none" strike="noStrike">
                <a:solidFill>
                  <a:srgbClr val="00EDFF"/>
                </a:solidFill>
                <a:latin typeface="Academy"/>
                <a:ea typeface="Academy"/>
                <a:cs typeface="Academy"/>
                <a:sym typeface="Academy"/>
              </a:rPr>
              <a:t>THE SILENT THREAT: </a:t>
            </a:r>
            <a:r>
              <a:rPr lang="en-US" sz="6000" u="none" strike="noStrike">
                <a:solidFill>
                  <a:srgbClr val="FFDE59"/>
                </a:solidFill>
                <a:latin typeface="Academy"/>
                <a:ea typeface="Academy"/>
                <a:cs typeface="Academy"/>
                <a:sym typeface="Academy"/>
              </a:rPr>
              <a:t>FINANCIAL FRAUD</a:t>
            </a:r>
          </a:p>
        </p:txBody>
      </p:sp>
      <p:sp>
        <p:nvSpPr>
          <p:cNvPr id="11" name="Freeform 11"/>
          <p:cNvSpPr/>
          <p:nvPr/>
        </p:nvSpPr>
        <p:spPr>
          <a:xfrm>
            <a:off x="13341030" y="4899563"/>
            <a:ext cx="3354130" cy="487873"/>
          </a:xfrm>
          <a:custGeom>
            <a:avLst/>
            <a:gdLst/>
            <a:ahLst/>
            <a:cxnLst/>
            <a:rect l="l" t="t" r="r" b="b"/>
            <a:pathLst>
              <a:path w="3354130" h="487873">
                <a:moveTo>
                  <a:pt x="0" y="0"/>
                </a:moveTo>
                <a:lnTo>
                  <a:pt x="3354130" y="0"/>
                </a:lnTo>
                <a:lnTo>
                  <a:pt x="3354130" y="487874"/>
                </a:lnTo>
                <a:lnTo>
                  <a:pt x="0" y="4878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2" name="Group 12"/>
          <p:cNvGrpSpPr/>
          <p:nvPr/>
        </p:nvGrpSpPr>
        <p:grpSpPr>
          <a:xfrm>
            <a:off x="50200" y="900591"/>
            <a:ext cx="16626945" cy="534702"/>
            <a:chOff x="0" y="0"/>
            <a:chExt cx="22169260" cy="712937"/>
          </a:xfrm>
        </p:grpSpPr>
        <p:sp>
          <p:nvSpPr>
            <p:cNvPr id="13" name="TextBox 13"/>
            <p:cNvSpPr txBox="1"/>
            <p:nvPr/>
          </p:nvSpPr>
          <p:spPr>
            <a:xfrm>
              <a:off x="17762477" y="-8657"/>
              <a:ext cx="4406783" cy="663576"/>
            </a:xfrm>
            <a:prstGeom prst="rect">
              <a:avLst/>
            </a:prstGeom>
          </p:spPr>
          <p:txBody>
            <a:bodyPr lIns="0" tIns="0" rIns="0" bIns="0" rtlCol="0" anchor="t">
              <a:spAutoFit/>
            </a:bodyPr>
            <a:lstStyle/>
            <a:p>
              <a:pPr algn="r">
                <a:lnSpc>
                  <a:spcPts val="4199"/>
                </a:lnSpc>
              </a:pPr>
              <a:r>
                <a:rPr lang="en-US" sz="2999" b="1">
                  <a:solidFill>
                    <a:srgbClr val="FFFFFF"/>
                  </a:solidFill>
                  <a:latin typeface="Roboto Bold"/>
                  <a:ea typeface="Roboto Bold"/>
                  <a:cs typeface="Roboto Bold"/>
                  <a:sym typeface="Roboto Bold"/>
                </a:rPr>
                <a:t>NARESH D</a:t>
              </a:r>
            </a:p>
          </p:txBody>
        </p:sp>
        <p:sp>
          <p:nvSpPr>
            <p:cNvPr id="14" name="TextBox 14"/>
            <p:cNvSpPr txBox="1"/>
            <p:nvPr/>
          </p:nvSpPr>
          <p:spPr>
            <a:xfrm>
              <a:off x="1560987"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1" action="ppaction://hlinksldjump"/>
                </a:rPr>
                <a:t>Home</a:t>
              </a:r>
            </a:p>
          </p:txBody>
        </p:sp>
        <p:sp>
          <p:nvSpPr>
            <p:cNvPr id="15" name="TextBox 15"/>
            <p:cNvSpPr txBox="1"/>
            <p:nvPr/>
          </p:nvSpPr>
          <p:spPr>
            <a:xfrm>
              <a:off x="3130116"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2" action="ppaction://hlinksldjump"/>
                </a:rPr>
                <a:t>Problem</a:t>
              </a:r>
            </a:p>
          </p:txBody>
        </p:sp>
        <p:sp>
          <p:nvSpPr>
            <p:cNvPr id="16" name="TextBox 16"/>
            <p:cNvSpPr txBox="1"/>
            <p:nvPr/>
          </p:nvSpPr>
          <p:spPr>
            <a:xfrm>
              <a:off x="450874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3" action="ppaction://hlinksldjump"/>
                </a:rPr>
                <a:t>Solution</a:t>
              </a:r>
            </a:p>
          </p:txBody>
        </p:sp>
        <p:grpSp>
          <p:nvGrpSpPr>
            <p:cNvPr id="17" name="Group 17"/>
            <p:cNvGrpSpPr/>
            <p:nvPr/>
          </p:nvGrpSpPr>
          <p:grpSpPr>
            <a:xfrm>
              <a:off x="0" y="0"/>
              <a:ext cx="1371600" cy="712937"/>
              <a:chOff x="0" y="0"/>
              <a:chExt cx="270933" cy="140827"/>
            </a:xfrm>
          </p:grpSpPr>
          <p:sp>
            <p:nvSpPr>
              <p:cNvPr id="18" name="Freeform 18"/>
              <p:cNvSpPr/>
              <p:nvPr/>
            </p:nvSpPr>
            <p:spPr>
              <a:xfrm>
                <a:off x="0" y="0"/>
                <a:ext cx="270933" cy="140827"/>
              </a:xfrm>
              <a:custGeom>
                <a:avLst/>
                <a:gdLst/>
                <a:ahLst/>
                <a:cxnLst/>
                <a:rect l="l" t="t" r="r" b="b"/>
                <a:pathLst>
                  <a:path w="270933" h="140827">
                    <a:moveTo>
                      <a:pt x="0" y="0"/>
                    </a:moveTo>
                    <a:lnTo>
                      <a:pt x="270933" y="0"/>
                    </a:lnTo>
                    <a:lnTo>
                      <a:pt x="270933" y="140827"/>
                    </a:lnTo>
                    <a:lnTo>
                      <a:pt x="0" y="140827"/>
                    </a:lnTo>
                    <a:close/>
                  </a:path>
                </a:pathLst>
              </a:custGeom>
              <a:solidFill>
                <a:srgbClr val="00EDFF"/>
              </a:solidFill>
            </p:spPr>
          </p:sp>
          <p:sp>
            <p:nvSpPr>
              <p:cNvPr id="19" name="TextBox 19"/>
              <p:cNvSpPr txBox="1"/>
              <p:nvPr/>
            </p:nvSpPr>
            <p:spPr>
              <a:xfrm>
                <a:off x="0" y="-47625"/>
                <a:ext cx="270933" cy="188452"/>
              </a:xfrm>
              <a:prstGeom prst="rect">
                <a:avLst/>
              </a:prstGeom>
            </p:spPr>
            <p:txBody>
              <a:bodyPr lIns="50800" tIns="50800" rIns="50800" bIns="50800" rtlCol="0" anchor="ctr"/>
              <a:lstStyle/>
              <a:p>
                <a:pPr algn="ctr">
                  <a:lnSpc>
                    <a:spcPts val="2659"/>
                  </a:lnSpc>
                </a:pPr>
                <a:endParaRPr/>
              </a:p>
            </p:txBody>
          </p:sp>
        </p:grpSp>
        <p:sp>
          <p:nvSpPr>
            <p:cNvPr id="20" name="Freeform 20"/>
            <p:cNvSpPr/>
            <p:nvPr/>
          </p:nvSpPr>
          <p:spPr>
            <a:xfrm>
              <a:off x="380894" y="139957"/>
              <a:ext cx="538575" cy="358825"/>
            </a:xfrm>
            <a:custGeom>
              <a:avLst/>
              <a:gdLst/>
              <a:ahLst/>
              <a:cxnLst/>
              <a:rect l="l" t="t" r="r" b="b"/>
              <a:pathLst>
                <a:path w="538575" h="358825">
                  <a:moveTo>
                    <a:pt x="0" y="0"/>
                  </a:moveTo>
                  <a:lnTo>
                    <a:pt x="538575" y="0"/>
                  </a:lnTo>
                  <a:lnTo>
                    <a:pt x="538575" y="358825"/>
                  </a:lnTo>
                  <a:lnTo>
                    <a:pt x="0" y="3588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1" name="TextBox 21"/>
            <p:cNvSpPr txBox="1"/>
            <p:nvPr/>
          </p:nvSpPr>
          <p:spPr>
            <a:xfrm>
              <a:off x="6434439"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6" action="ppaction://hlinksldjump"/>
                </a:rPr>
                <a:t>TechStack</a:t>
              </a:r>
            </a:p>
          </p:txBody>
        </p:sp>
        <p:sp>
          <p:nvSpPr>
            <p:cNvPr id="22" name="TextBox 22"/>
            <p:cNvSpPr txBox="1"/>
            <p:nvPr/>
          </p:nvSpPr>
          <p:spPr>
            <a:xfrm>
              <a:off x="8360135"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7" action="ppaction://hlinksldjump"/>
                </a:rPr>
                <a:t>DataSet</a:t>
              </a:r>
            </a:p>
          </p:txBody>
        </p:sp>
        <p:sp>
          <p:nvSpPr>
            <p:cNvPr id="23" name="TextBox 23"/>
            <p:cNvSpPr txBox="1"/>
            <p:nvPr/>
          </p:nvSpPr>
          <p:spPr>
            <a:xfrm>
              <a:off x="1016425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8" action="ppaction://hlinksldjump"/>
                </a:rPr>
                <a:t>Model</a:t>
              </a:r>
            </a:p>
          </p:txBody>
        </p:sp>
        <p:sp>
          <p:nvSpPr>
            <p:cNvPr id="24" name="TextBox 24"/>
            <p:cNvSpPr txBox="1"/>
            <p:nvPr/>
          </p:nvSpPr>
          <p:spPr>
            <a:xfrm>
              <a:off x="13440873" y="111382"/>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9" action="ppaction://hlinksldjump"/>
                </a:rPr>
                <a:t>Visuals</a:t>
              </a:r>
            </a:p>
          </p:txBody>
        </p:sp>
        <p:sp>
          <p:nvSpPr>
            <p:cNvPr id="25" name="TextBox 25"/>
            <p:cNvSpPr txBox="1"/>
            <p:nvPr/>
          </p:nvSpPr>
          <p:spPr>
            <a:xfrm>
              <a:off x="1178053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0" action="ppaction://hlinksldjump"/>
                </a:rPr>
                <a:t>WebApp</a:t>
              </a:r>
            </a:p>
          </p:txBody>
        </p:sp>
        <p:sp>
          <p:nvSpPr>
            <p:cNvPr id="26" name="TextBox 26"/>
            <p:cNvSpPr txBox="1"/>
            <p:nvPr/>
          </p:nvSpPr>
          <p:spPr>
            <a:xfrm>
              <a:off x="1529863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1" action="ppaction://hlinksldjump"/>
                </a:rPr>
                <a:t>Future</a:t>
              </a:r>
            </a:p>
          </p:txBody>
        </p:sp>
      </p:grpSp>
      <p:sp>
        <p:nvSpPr>
          <p:cNvPr id="27" name="TextBox 27"/>
          <p:cNvSpPr txBox="1"/>
          <p:nvPr/>
        </p:nvSpPr>
        <p:spPr>
          <a:xfrm>
            <a:off x="10831309" y="6822841"/>
            <a:ext cx="6708260" cy="2399030"/>
          </a:xfrm>
          <a:prstGeom prst="rect">
            <a:avLst/>
          </a:prstGeom>
        </p:spPr>
        <p:txBody>
          <a:bodyPr lIns="0" tIns="0" rIns="0" bIns="0" rtlCol="0" anchor="t">
            <a:spAutoFit/>
          </a:bodyPr>
          <a:lstStyle/>
          <a:p>
            <a:pPr algn="just">
              <a:lnSpc>
                <a:spcPts val="3219"/>
              </a:lnSpc>
            </a:pPr>
            <a:r>
              <a:rPr lang="en-US" sz="2299">
                <a:solidFill>
                  <a:srgbClr val="FFFFFF"/>
                </a:solidFill>
                <a:latin typeface="Poppins"/>
                <a:ea typeface="Poppins"/>
                <a:cs typeface="Poppins"/>
                <a:sym typeface="Poppins"/>
              </a:rPr>
              <a:t>Banks, financial institutions, and customers are the worst hit. Organizations face financial losses, legal risks, and damaged reputation, while customers suffer from stolen money, breached privacy, and loss of trust in digital payments.</a:t>
            </a:r>
          </a:p>
        </p:txBody>
      </p:sp>
      <p:sp>
        <p:nvSpPr>
          <p:cNvPr id="28" name="TextBox 28"/>
          <p:cNvSpPr txBox="1"/>
          <p:nvPr/>
        </p:nvSpPr>
        <p:spPr>
          <a:xfrm>
            <a:off x="1054672" y="6368795"/>
            <a:ext cx="5552784" cy="3515995"/>
          </a:xfrm>
          <a:prstGeom prst="rect">
            <a:avLst/>
          </a:prstGeom>
        </p:spPr>
        <p:txBody>
          <a:bodyPr lIns="0" tIns="0" rIns="0" bIns="0" rtlCol="0" anchor="t">
            <a:spAutoFit/>
          </a:bodyPr>
          <a:lstStyle/>
          <a:p>
            <a:pPr algn="just">
              <a:lnSpc>
                <a:spcPts val="3079"/>
              </a:lnSpc>
            </a:pPr>
            <a:r>
              <a:rPr lang="en-US" sz="2199">
                <a:solidFill>
                  <a:srgbClr val="FFFFFF"/>
                </a:solidFill>
                <a:latin typeface="Poppins"/>
                <a:ea typeface="Poppins"/>
                <a:cs typeface="Poppins"/>
                <a:sym typeface="Poppins"/>
              </a:rPr>
              <a:t>Financial fraud has become more sophisticated with the rise of digital transactions. Traditional rule-based systems are rigid and fail to adapt to new fraud patterns, often resulting in either missed frauds or a flood of false alarms. As transaction volumes grow, these outdated methods struggle with scalability and accuracy.</a:t>
            </a:r>
          </a:p>
        </p:txBody>
      </p:sp>
      <p:sp>
        <p:nvSpPr>
          <p:cNvPr id="29" name="TextBox 29"/>
          <p:cNvSpPr txBox="1"/>
          <p:nvPr/>
        </p:nvSpPr>
        <p:spPr>
          <a:xfrm>
            <a:off x="11468384" y="5802068"/>
            <a:ext cx="3564155"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Affected</a:t>
            </a:r>
          </a:p>
        </p:txBody>
      </p:sp>
      <p:sp>
        <p:nvSpPr>
          <p:cNvPr id="30" name="TextBox 30"/>
          <p:cNvSpPr txBox="1"/>
          <p:nvPr/>
        </p:nvSpPr>
        <p:spPr>
          <a:xfrm>
            <a:off x="1103129" y="5651245"/>
            <a:ext cx="5504327"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Issue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23305" y="1005559"/>
            <a:ext cx="435995" cy="420933"/>
          </a:xfrm>
          <a:custGeom>
            <a:avLst/>
            <a:gdLst/>
            <a:ahLst/>
            <a:cxnLst/>
            <a:rect l="l" t="t" r="r" b="b"/>
            <a:pathLst>
              <a:path w="435995" h="420933">
                <a:moveTo>
                  <a:pt x="0" y="0"/>
                </a:moveTo>
                <a:lnTo>
                  <a:pt x="435995" y="0"/>
                </a:lnTo>
                <a:lnTo>
                  <a:pt x="435995" y="420933"/>
                </a:lnTo>
                <a:lnTo>
                  <a:pt x="0" y="420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499227" y="3559175"/>
            <a:ext cx="2443866" cy="3086100"/>
            <a:chOff x="0" y="0"/>
            <a:chExt cx="512926" cy="647720"/>
          </a:xfrm>
        </p:grpSpPr>
        <p:sp>
          <p:nvSpPr>
            <p:cNvPr id="4" name="Freeform 4"/>
            <p:cNvSpPr/>
            <p:nvPr/>
          </p:nvSpPr>
          <p:spPr>
            <a:xfrm>
              <a:off x="0" y="0"/>
              <a:ext cx="512926" cy="647720"/>
            </a:xfrm>
            <a:custGeom>
              <a:avLst/>
              <a:gdLst/>
              <a:ahLst/>
              <a:cxnLst/>
              <a:rect l="l" t="t" r="r" b="b"/>
              <a:pathLst>
                <a:path w="512926" h="647720">
                  <a:moveTo>
                    <a:pt x="0" y="0"/>
                  </a:moveTo>
                  <a:lnTo>
                    <a:pt x="512926" y="0"/>
                  </a:lnTo>
                  <a:lnTo>
                    <a:pt x="512926" y="647720"/>
                  </a:lnTo>
                  <a:lnTo>
                    <a:pt x="0" y="647720"/>
                  </a:lnTo>
                  <a:close/>
                </a:path>
              </a:pathLst>
            </a:custGeom>
            <a:blipFill>
              <a:blip r:embed="rId4"/>
              <a:stretch>
                <a:fillRect l="-13139" r="-13139"/>
              </a:stretch>
            </a:blipFill>
          </p:spPr>
        </p:sp>
      </p:grpSp>
      <p:grpSp>
        <p:nvGrpSpPr>
          <p:cNvPr id="5" name="Group 5"/>
          <p:cNvGrpSpPr/>
          <p:nvPr/>
        </p:nvGrpSpPr>
        <p:grpSpPr>
          <a:xfrm>
            <a:off x="1022588" y="7316124"/>
            <a:ext cx="2443866" cy="1942176"/>
            <a:chOff x="0" y="0"/>
            <a:chExt cx="512926" cy="407630"/>
          </a:xfrm>
        </p:grpSpPr>
        <p:sp>
          <p:nvSpPr>
            <p:cNvPr id="6" name="Freeform 6"/>
            <p:cNvSpPr/>
            <p:nvPr/>
          </p:nvSpPr>
          <p:spPr>
            <a:xfrm>
              <a:off x="0" y="0"/>
              <a:ext cx="512926" cy="407630"/>
            </a:xfrm>
            <a:custGeom>
              <a:avLst/>
              <a:gdLst/>
              <a:ahLst/>
              <a:cxnLst/>
              <a:rect l="l" t="t" r="r" b="b"/>
              <a:pathLst>
                <a:path w="512926" h="407630">
                  <a:moveTo>
                    <a:pt x="0" y="0"/>
                  </a:moveTo>
                  <a:lnTo>
                    <a:pt x="512926" y="0"/>
                  </a:lnTo>
                  <a:lnTo>
                    <a:pt x="512926" y="407630"/>
                  </a:lnTo>
                  <a:lnTo>
                    <a:pt x="0" y="407630"/>
                  </a:lnTo>
                  <a:close/>
                </a:path>
              </a:pathLst>
            </a:custGeom>
            <a:blipFill>
              <a:blip r:embed="rId5"/>
              <a:stretch>
                <a:fillRect l="-9640" r="-9640"/>
              </a:stretch>
            </a:blipFill>
          </p:spPr>
        </p:sp>
      </p:grpSp>
      <p:grpSp>
        <p:nvGrpSpPr>
          <p:cNvPr id="7" name="Group 7"/>
          <p:cNvGrpSpPr/>
          <p:nvPr/>
        </p:nvGrpSpPr>
        <p:grpSpPr>
          <a:xfrm>
            <a:off x="3907842" y="7316124"/>
            <a:ext cx="2443866" cy="1942176"/>
            <a:chOff x="0" y="0"/>
            <a:chExt cx="512926" cy="407630"/>
          </a:xfrm>
        </p:grpSpPr>
        <p:sp>
          <p:nvSpPr>
            <p:cNvPr id="8" name="Freeform 8"/>
            <p:cNvSpPr/>
            <p:nvPr/>
          </p:nvSpPr>
          <p:spPr>
            <a:xfrm>
              <a:off x="0" y="0"/>
              <a:ext cx="512926" cy="407630"/>
            </a:xfrm>
            <a:custGeom>
              <a:avLst/>
              <a:gdLst/>
              <a:ahLst/>
              <a:cxnLst/>
              <a:rect l="l" t="t" r="r" b="b"/>
              <a:pathLst>
                <a:path w="512926" h="407630">
                  <a:moveTo>
                    <a:pt x="0" y="0"/>
                  </a:moveTo>
                  <a:lnTo>
                    <a:pt x="512926" y="0"/>
                  </a:lnTo>
                  <a:lnTo>
                    <a:pt x="512926" y="407630"/>
                  </a:lnTo>
                  <a:lnTo>
                    <a:pt x="0" y="407630"/>
                  </a:lnTo>
                  <a:close/>
                </a:path>
              </a:pathLst>
            </a:custGeom>
            <a:blipFill>
              <a:blip r:embed="rId6"/>
              <a:stretch>
                <a:fillRect l="-9640" r="-9640"/>
              </a:stretch>
            </a:blipFill>
          </p:spPr>
        </p:sp>
      </p:grpSp>
      <p:grpSp>
        <p:nvGrpSpPr>
          <p:cNvPr id="9" name="Group 9"/>
          <p:cNvGrpSpPr/>
          <p:nvPr/>
        </p:nvGrpSpPr>
        <p:grpSpPr>
          <a:xfrm>
            <a:off x="6789858" y="7316124"/>
            <a:ext cx="2443866" cy="1942176"/>
            <a:chOff x="0" y="0"/>
            <a:chExt cx="512926" cy="407630"/>
          </a:xfrm>
        </p:grpSpPr>
        <p:sp>
          <p:nvSpPr>
            <p:cNvPr id="10" name="Freeform 10"/>
            <p:cNvSpPr/>
            <p:nvPr/>
          </p:nvSpPr>
          <p:spPr>
            <a:xfrm>
              <a:off x="0" y="0"/>
              <a:ext cx="512926" cy="407630"/>
            </a:xfrm>
            <a:custGeom>
              <a:avLst/>
              <a:gdLst/>
              <a:ahLst/>
              <a:cxnLst/>
              <a:rect l="l" t="t" r="r" b="b"/>
              <a:pathLst>
                <a:path w="512926" h="407630">
                  <a:moveTo>
                    <a:pt x="0" y="0"/>
                  </a:moveTo>
                  <a:lnTo>
                    <a:pt x="512926" y="0"/>
                  </a:lnTo>
                  <a:lnTo>
                    <a:pt x="512926" y="407630"/>
                  </a:lnTo>
                  <a:lnTo>
                    <a:pt x="0" y="407630"/>
                  </a:lnTo>
                  <a:close/>
                </a:path>
              </a:pathLst>
            </a:custGeom>
            <a:blipFill>
              <a:blip r:embed="rId7"/>
              <a:stretch>
                <a:fillRect l="-9529" r="-9529"/>
              </a:stretch>
            </a:blipFill>
          </p:spPr>
        </p:sp>
      </p:grpSp>
      <p:grpSp>
        <p:nvGrpSpPr>
          <p:cNvPr id="11" name="Group 11"/>
          <p:cNvGrpSpPr/>
          <p:nvPr/>
        </p:nvGrpSpPr>
        <p:grpSpPr>
          <a:xfrm>
            <a:off x="9671874" y="7316124"/>
            <a:ext cx="3271219" cy="1942176"/>
            <a:chOff x="0" y="0"/>
            <a:chExt cx="686573" cy="407630"/>
          </a:xfrm>
        </p:grpSpPr>
        <p:sp>
          <p:nvSpPr>
            <p:cNvPr id="12" name="Freeform 12"/>
            <p:cNvSpPr/>
            <p:nvPr/>
          </p:nvSpPr>
          <p:spPr>
            <a:xfrm>
              <a:off x="0" y="0"/>
              <a:ext cx="686573" cy="407630"/>
            </a:xfrm>
            <a:custGeom>
              <a:avLst/>
              <a:gdLst/>
              <a:ahLst/>
              <a:cxnLst/>
              <a:rect l="l" t="t" r="r" b="b"/>
              <a:pathLst>
                <a:path w="686573" h="407630">
                  <a:moveTo>
                    <a:pt x="0" y="0"/>
                  </a:moveTo>
                  <a:lnTo>
                    <a:pt x="686573" y="0"/>
                  </a:lnTo>
                  <a:lnTo>
                    <a:pt x="686573" y="407630"/>
                  </a:lnTo>
                  <a:lnTo>
                    <a:pt x="0" y="407630"/>
                  </a:lnTo>
                  <a:close/>
                </a:path>
              </a:pathLst>
            </a:custGeom>
            <a:blipFill>
              <a:blip r:embed="rId8"/>
              <a:stretch>
                <a:fillRect t="-6108" b="-6108"/>
              </a:stretch>
            </a:blipFill>
          </p:spPr>
        </p:sp>
      </p:grpSp>
      <p:sp>
        <p:nvSpPr>
          <p:cNvPr id="13" name="Freeform 13"/>
          <p:cNvSpPr/>
          <p:nvPr/>
        </p:nvSpPr>
        <p:spPr>
          <a:xfrm>
            <a:off x="13647943" y="3582552"/>
            <a:ext cx="714233" cy="702545"/>
          </a:xfrm>
          <a:custGeom>
            <a:avLst/>
            <a:gdLst/>
            <a:ahLst/>
            <a:cxnLst/>
            <a:rect l="l" t="t" r="r" b="b"/>
            <a:pathLst>
              <a:path w="714233" h="702545">
                <a:moveTo>
                  <a:pt x="0" y="0"/>
                </a:moveTo>
                <a:lnTo>
                  <a:pt x="714233" y="0"/>
                </a:lnTo>
                <a:lnTo>
                  <a:pt x="714233" y="702546"/>
                </a:lnTo>
                <a:lnTo>
                  <a:pt x="0" y="7025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2342650" y="1812289"/>
            <a:ext cx="13602700" cy="753111"/>
          </a:xfrm>
          <a:prstGeom prst="rect">
            <a:avLst/>
          </a:prstGeom>
        </p:spPr>
        <p:txBody>
          <a:bodyPr lIns="0" tIns="0" rIns="0" bIns="0" rtlCol="0" anchor="t">
            <a:spAutoFit/>
          </a:bodyPr>
          <a:lstStyle/>
          <a:p>
            <a:pPr marL="0" lvl="0" indent="0" algn="ctr">
              <a:lnSpc>
                <a:spcPts val="4900"/>
              </a:lnSpc>
              <a:spcBef>
                <a:spcPct val="0"/>
              </a:spcBef>
            </a:pPr>
            <a:r>
              <a:rPr lang="en-US" sz="4900">
                <a:solidFill>
                  <a:srgbClr val="00EDFF"/>
                </a:solidFill>
                <a:latin typeface="Academy"/>
                <a:ea typeface="Academy"/>
                <a:cs typeface="Academy"/>
                <a:sym typeface="Academy"/>
              </a:rPr>
              <a:t>SMART D</a:t>
            </a:r>
            <a:r>
              <a:rPr lang="en-US" sz="4900" u="none" strike="noStrike">
                <a:solidFill>
                  <a:srgbClr val="00EDFF"/>
                </a:solidFill>
                <a:latin typeface="Academy"/>
                <a:ea typeface="Academy"/>
                <a:cs typeface="Academy"/>
                <a:sym typeface="Academy"/>
              </a:rPr>
              <a:t>ETECTION, FASTER ACTION</a:t>
            </a:r>
          </a:p>
        </p:txBody>
      </p:sp>
      <p:sp>
        <p:nvSpPr>
          <p:cNvPr id="15" name="TextBox 15"/>
          <p:cNvSpPr txBox="1"/>
          <p:nvPr/>
        </p:nvSpPr>
        <p:spPr>
          <a:xfrm>
            <a:off x="1022588" y="3536777"/>
            <a:ext cx="3643533" cy="3515995"/>
          </a:xfrm>
          <a:prstGeom prst="rect">
            <a:avLst/>
          </a:prstGeom>
        </p:spPr>
        <p:txBody>
          <a:bodyPr lIns="0" tIns="0" rIns="0" bIns="0" rtlCol="0" anchor="t">
            <a:spAutoFit/>
          </a:bodyPr>
          <a:lstStyle/>
          <a:p>
            <a:pPr algn="just">
              <a:lnSpc>
                <a:spcPts val="3079"/>
              </a:lnSpc>
            </a:pPr>
            <a:r>
              <a:rPr lang="en-US" sz="2199">
                <a:solidFill>
                  <a:srgbClr val="FFFFFF"/>
                </a:solidFill>
                <a:latin typeface="Poppins"/>
                <a:ea typeface="Poppins"/>
                <a:cs typeface="Poppins"/>
                <a:sym typeface="Poppins"/>
              </a:rPr>
              <a:t>We use Machine Learning with Apache Spark to detect fraudulent patterns in financial transactions. Spark ensures speed and scalability, while ML models adapt to evolving fraud tactics.</a:t>
            </a:r>
          </a:p>
        </p:txBody>
      </p:sp>
      <p:sp>
        <p:nvSpPr>
          <p:cNvPr id="16" name="TextBox 16"/>
          <p:cNvSpPr txBox="1"/>
          <p:nvPr/>
        </p:nvSpPr>
        <p:spPr>
          <a:xfrm>
            <a:off x="5375149" y="3663950"/>
            <a:ext cx="4451404" cy="2344420"/>
          </a:xfrm>
          <a:prstGeom prst="rect">
            <a:avLst/>
          </a:prstGeom>
        </p:spPr>
        <p:txBody>
          <a:bodyPr lIns="0" tIns="0" rIns="0" bIns="0" rtlCol="0" anchor="t">
            <a:spAutoFit/>
          </a:bodyPr>
          <a:lstStyle/>
          <a:p>
            <a:pPr algn="just">
              <a:lnSpc>
                <a:spcPts val="3079"/>
              </a:lnSpc>
            </a:pPr>
            <a:r>
              <a:rPr lang="en-US" sz="2199">
                <a:solidFill>
                  <a:srgbClr val="FFFFFF"/>
                </a:solidFill>
                <a:latin typeface="Poppins"/>
                <a:ea typeface="Poppins"/>
                <a:cs typeface="Poppins"/>
                <a:sym typeface="Poppins"/>
              </a:rPr>
              <a:t>Users upload or paste transaction data into the system. After preprocessing, ML models like Random Forest and Isolation Forest analyze and flag suspicious transactions.</a:t>
            </a:r>
          </a:p>
        </p:txBody>
      </p:sp>
      <p:sp>
        <p:nvSpPr>
          <p:cNvPr id="17" name="TextBox 17"/>
          <p:cNvSpPr txBox="1"/>
          <p:nvPr/>
        </p:nvSpPr>
        <p:spPr>
          <a:xfrm>
            <a:off x="1022588" y="2889250"/>
            <a:ext cx="3310974"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Proposed Approach</a:t>
            </a:r>
          </a:p>
        </p:txBody>
      </p:sp>
      <p:sp>
        <p:nvSpPr>
          <p:cNvPr id="18" name="TextBox 18"/>
          <p:cNvSpPr txBox="1"/>
          <p:nvPr/>
        </p:nvSpPr>
        <p:spPr>
          <a:xfrm>
            <a:off x="13647943" y="4627998"/>
            <a:ext cx="3207538" cy="3125470"/>
          </a:xfrm>
          <a:prstGeom prst="rect">
            <a:avLst/>
          </a:prstGeom>
        </p:spPr>
        <p:txBody>
          <a:bodyPr lIns="0" tIns="0" rIns="0" bIns="0" rtlCol="0" anchor="t">
            <a:spAutoFit/>
          </a:bodyPr>
          <a:lstStyle/>
          <a:p>
            <a:pPr algn="just">
              <a:lnSpc>
                <a:spcPts val="3079"/>
              </a:lnSpc>
            </a:pPr>
            <a:r>
              <a:rPr lang="en-US" sz="2199">
                <a:solidFill>
                  <a:srgbClr val="FFFFFF"/>
                </a:solidFill>
                <a:latin typeface="Poppins"/>
                <a:ea typeface="Poppins"/>
                <a:cs typeface="Poppins"/>
                <a:sym typeface="Poppins"/>
              </a:rPr>
              <a:t>The web application displays results in tables and graphs, giving a clear view of fraud patterns. This enables banks and users to act quickly and confidently.</a:t>
            </a:r>
          </a:p>
        </p:txBody>
      </p:sp>
      <p:sp>
        <p:nvSpPr>
          <p:cNvPr id="19" name="TextBox 19"/>
          <p:cNvSpPr txBox="1"/>
          <p:nvPr/>
        </p:nvSpPr>
        <p:spPr>
          <a:xfrm>
            <a:off x="14868401" y="3460750"/>
            <a:ext cx="1954904"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Impact</a:t>
            </a:r>
          </a:p>
        </p:txBody>
      </p:sp>
      <p:sp>
        <p:nvSpPr>
          <p:cNvPr id="20" name="TextBox 20"/>
          <p:cNvSpPr txBox="1"/>
          <p:nvPr/>
        </p:nvSpPr>
        <p:spPr>
          <a:xfrm>
            <a:off x="5375149" y="2889250"/>
            <a:ext cx="3310974"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How It Works</a:t>
            </a:r>
          </a:p>
        </p:txBody>
      </p:sp>
      <p:sp>
        <p:nvSpPr>
          <p:cNvPr id="21" name="Freeform 21"/>
          <p:cNvSpPr/>
          <p:nvPr/>
        </p:nvSpPr>
        <p:spPr>
          <a:xfrm>
            <a:off x="13473859" y="8770427"/>
            <a:ext cx="3354130" cy="487873"/>
          </a:xfrm>
          <a:custGeom>
            <a:avLst/>
            <a:gdLst/>
            <a:ahLst/>
            <a:cxnLst/>
            <a:rect l="l" t="t" r="r" b="b"/>
            <a:pathLst>
              <a:path w="3354130" h="487873">
                <a:moveTo>
                  <a:pt x="0" y="0"/>
                </a:moveTo>
                <a:lnTo>
                  <a:pt x="3354130" y="0"/>
                </a:lnTo>
                <a:lnTo>
                  <a:pt x="3354130" y="487873"/>
                </a:lnTo>
                <a:lnTo>
                  <a:pt x="0" y="4878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22" name="Group 22"/>
          <p:cNvGrpSpPr/>
          <p:nvPr/>
        </p:nvGrpSpPr>
        <p:grpSpPr>
          <a:xfrm>
            <a:off x="50200" y="900591"/>
            <a:ext cx="16626945" cy="534702"/>
            <a:chOff x="0" y="0"/>
            <a:chExt cx="22169260" cy="712937"/>
          </a:xfrm>
        </p:grpSpPr>
        <p:sp>
          <p:nvSpPr>
            <p:cNvPr id="23" name="TextBox 23"/>
            <p:cNvSpPr txBox="1"/>
            <p:nvPr/>
          </p:nvSpPr>
          <p:spPr>
            <a:xfrm>
              <a:off x="17762477" y="-8657"/>
              <a:ext cx="4406783" cy="663576"/>
            </a:xfrm>
            <a:prstGeom prst="rect">
              <a:avLst/>
            </a:prstGeom>
          </p:spPr>
          <p:txBody>
            <a:bodyPr lIns="0" tIns="0" rIns="0" bIns="0" rtlCol="0" anchor="t">
              <a:spAutoFit/>
            </a:bodyPr>
            <a:lstStyle/>
            <a:p>
              <a:pPr algn="r">
                <a:lnSpc>
                  <a:spcPts val="4199"/>
                </a:lnSpc>
              </a:pPr>
              <a:r>
                <a:rPr lang="en-US" sz="2999" b="1">
                  <a:solidFill>
                    <a:srgbClr val="FFFFFF"/>
                  </a:solidFill>
                  <a:latin typeface="Roboto Bold"/>
                  <a:ea typeface="Roboto Bold"/>
                  <a:cs typeface="Roboto Bold"/>
                  <a:sym typeface="Roboto Bold"/>
                </a:rPr>
                <a:t>NARESH D</a:t>
              </a:r>
            </a:p>
          </p:txBody>
        </p:sp>
        <p:sp>
          <p:nvSpPr>
            <p:cNvPr id="24" name="TextBox 24"/>
            <p:cNvSpPr txBox="1"/>
            <p:nvPr/>
          </p:nvSpPr>
          <p:spPr>
            <a:xfrm>
              <a:off x="1560987"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3" action="ppaction://hlinksldjump"/>
                </a:rPr>
                <a:t>Home</a:t>
              </a:r>
            </a:p>
          </p:txBody>
        </p:sp>
        <p:sp>
          <p:nvSpPr>
            <p:cNvPr id="25" name="TextBox 25"/>
            <p:cNvSpPr txBox="1"/>
            <p:nvPr/>
          </p:nvSpPr>
          <p:spPr>
            <a:xfrm>
              <a:off x="3130116"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4" action="ppaction://hlinksldjump"/>
                </a:rPr>
                <a:t>Problem</a:t>
              </a:r>
            </a:p>
          </p:txBody>
        </p:sp>
        <p:sp>
          <p:nvSpPr>
            <p:cNvPr id="26" name="TextBox 26"/>
            <p:cNvSpPr txBox="1"/>
            <p:nvPr/>
          </p:nvSpPr>
          <p:spPr>
            <a:xfrm>
              <a:off x="450874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5" action="ppaction://hlinksldjump"/>
                </a:rPr>
                <a:t>Solution</a:t>
              </a:r>
            </a:p>
          </p:txBody>
        </p:sp>
        <p:grpSp>
          <p:nvGrpSpPr>
            <p:cNvPr id="27" name="Group 27"/>
            <p:cNvGrpSpPr/>
            <p:nvPr/>
          </p:nvGrpSpPr>
          <p:grpSpPr>
            <a:xfrm>
              <a:off x="0" y="0"/>
              <a:ext cx="1371600" cy="712937"/>
              <a:chOff x="0" y="0"/>
              <a:chExt cx="270933" cy="140827"/>
            </a:xfrm>
          </p:grpSpPr>
          <p:sp>
            <p:nvSpPr>
              <p:cNvPr id="28" name="Freeform 28"/>
              <p:cNvSpPr/>
              <p:nvPr/>
            </p:nvSpPr>
            <p:spPr>
              <a:xfrm>
                <a:off x="0" y="0"/>
                <a:ext cx="270933" cy="140827"/>
              </a:xfrm>
              <a:custGeom>
                <a:avLst/>
                <a:gdLst/>
                <a:ahLst/>
                <a:cxnLst/>
                <a:rect l="l" t="t" r="r" b="b"/>
                <a:pathLst>
                  <a:path w="270933" h="140827">
                    <a:moveTo>
                      <a:pt x="0" y="0"/>
                    </a:moveTo>
                    <a:lnTo>
                      <a:pt x="270933" y="0"/>
                    </a:lnTo>
                    <a:lnTo>
                      <a:pt x="270933" y="140827"/>
                    </a:lnTo>
                    <a:lnTo>
                      <a:pt x="0" y="140827"/>
                    </a:lnTo>
                    <a:close/>
                  </a:path>
                </a:pathLst>
              </a:custGeom>
              <a:solidFill>
                <a:srgbClr val="00EDFF"/>
              </a:solidFill>
            </p:spPr>
          </p:sp>
          <p:sp>
            <p:nvSpPr>
              <p:cNvPr id="29" name="TextBox 29"/>
              <p:cNvSpPr txBox="1"/>
              <p:nvPr/>
            </p:nvSpPr>
            <p:spPr>
              <a:xfrm>
                <a:off x="0" y="-47625"/>
                <a:ext cx="270933" cy="188452"/>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380894" y="139957"/>
              <a:ext cx="538575" cy="358825"/>
            </a:xfrm>
            <a:custGeom>
              <a:avLst/>
              <a:gdLst/>
              <a:ahLst/>
              <a:cxnLst/>
              <a:rect l="l" t="t" r="r" b="b"/>
              <a:pathLst>
                <a:path w="538575" h="358825">
                  <a:moveTo>
                    <a:pt x="0" y="0"/>
                  </a:moveTo>
                  <a:lnTo>
                    <a:pt x="538575" y="0"/>
                  </a:lnTo>
                  <a:lnTo>
                    <a:pt x="538575" y="358825"/>
                  </a:lnTo>
                  <a:lnTo>
                    <a:pt x="0" y="358825"/>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31" name="TextBox 31"/>
            <p:cNvSpPr txBox="1"/>
            <p:nvPr/>
          </p:nvSpPr>
          <p:spPr>
            <a:xfrm>
              <a:off x="6434439"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8" action="ppaction://hlinksldjump"/>
                </a:rPr>
                <a:t>TechStack</a:t>
              </a:r>
            </a:p>
          </p:txBody>
        </p:sp>
        <p:sp>
          <p:nvSpPr>
            <p:cNvPr id="32" name="TextBox 32"/>
            <p:cNvSpPr txBox="1"/>
            <p:nvPr/>
          </p:nvSpPr>
          <p:spPr>
            <a:xfrm>
              <a:off x="8360135"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9" action="ppaction://hlinksldjump"/>
                </a:rPr>
                <a:t>DataSet</a:t>
              </a:r>
            </a:p>
          </p:txBody>
        </p:sp>
        <p:sp>
          <p:nvSpPr>
            <p:cNvPr id="33" name="TextBox 33"/>
            <p:cNvSpPr txBox="1"/>
            <p:nvPr/>
          </p:nvSpPr>
          <p:spPr>
            <a:xfrm>
              <a:off x="1016425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0" action="ppaction://hlinksldjump"/>
                </a:rPr>
                <a:t>Model</a:t>
              </a:r>
            </a:p>
          </p:txBody>
        </p:sp>
        <p:sp>
          <p:nvSpPr>
            <p:cNvPr id="34" name="TextBox 34"/>
            <p:cNvSpPr txBox="1"/>
            <p:nvPr/>
          </p:nvSpPr>
          <p:spPr>
            <a:xfrm>
              <a:off x="13440873" y="111382"/>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1" action="ppaction://hlinksldjump"/>
                </a:rPr>
                <a:t>Visuals</a:t>
              </a:r>
            </a:p>
          </p:txBody>
        </p:sp>
        <p:sp>
          <p:nvSpPr>
            <p:cNvPr id="35" name="TextBox 35"/>
            <p:cNvSpPr txBox="1"/>
            <p:nvPr/>
          </p:nvSpPr>
          <p:spPr>
            <a:xfrm>
              <a:off x="1178053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2" action="ppaction://hlinksldjump"/>
                </a:rPr>
                <a:t>WebApp</a:t>
              </a:r>
            </a:p>
          </p:txBody>
        </p:sp>
        <p:sp>
          <p:nvSpPr>
            <p:cNvPr id="36" name="TextBox 36"/>
            <p:cNvSpPr txBox="1"/>
            <p:nvPr/>
          </p:nvSpPr>
          <p:spPr>
            <a:xfrm>
              <a:off x="1529863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3" action="ppaction://hlinksldjump"/>
                </a:rPr>
                <a:t>Future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23305" y="1005559"/>
            <a:ext cx="435995" cy="420933"/>
          </a:xfrm>
          <a:custGeom>
            <a:avLst/>
            <a:gdLst/>
            <a:ahLst/>
            <a:cxnLst/>
            <a:rect l="l" t="t" r="r" b="b"/>
            <a:pathLst>
              <a:path w="435995" h="420933">
                <a:moveTo>
                  <a:pt x="0" y="0"/>
                </a:moveTo>
                <a:lnTo>
                  <a:pt x="435995" y="0"/>
                </a:lnTo>
                <a:lnTo>
                  <a:pt x="435995" y="420933"/>
                </a:lnTo>
                <a:lnTo>
                  <a:pt x="0" y="420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278460" y="2418812"/>
            <a:ext cx="2443866" cy="3086100"/>
            <a:chOff x="0" y="0"/>
            <a:chExt cx="512926" cy="647720"/>
          </a:xfrm>
        </p:grpSpPr>
        <p:sp>
          <p:nvSpPr>
            <p:cNvPr id="4" name="Freeform 4"/>
            <p:cNvSpPr/>
            <p:nvPr/>
          </p:nvSpPr>
          <p:spPr>
            <a:xfrm>
              <a:off x="0" y="0"/>
              <a:ext cx="512926" cy="647720"/>
            </a:xfrm>
            <a:custGeom>
              <a:avLst/>
              <a:gdLst/>
              <a:ahLst/>
              <a:cxnLst/>
              <a:rect l="l" t="t" r="r" b="b"/>
              <a:pathLst>
                <a:path w="512926" h="647720">
                  <a:moveTo>
                    <a:pt x="0" y="0"/>
                  </a:moveTo>
                  <a:lnTo>
                    <a:pt x="512926" y="0"/>
                  </a:lnTo>
                  <a:lnTo>
                    <a:pt x="512926" y="647720"/>
                  </a:lnTo>
                  <a:lnTo>
                    <a:pt x="0" y="647720"/>
                  </a:lnTo>
                  <a:close/>
                </a:path>
              </a:pathLst>
            </a:custGeom>
            <a:blipFill>
              <a:blip r:embed="rId4"/>
              <a:stretch>
                <a:fillRect l="-44768" r="-44768"/>
              </a:stretch>
            </a:blipFill>
          </p:spPr>
        </p:sp>
      </p:grpSp>
      <p:grpSp>
        <p:nvGrpSpPr>
          <p:cNvPr id="5" name="Group 5"/>
          <p:cNvGrpSpPr/>
          <p:nvPr/>
        </p:nvGrpSpPr>
        <p:grpSpPr>
          <a:xfrm>
            <a:off x="10130854" y="2418812"/>
            <a:ext cx="2443866" cy="3086100"/>
            <a:chOff x="0" y="0"/>
            <a:chExt cx="512926" cy="647720"/>
          </a:xfrm>
        </p:grpSpPr>
        <p:sp>
          <p:nvSpPr>
            <p:cNvPr id="6" name="Freeform 6"/>
            <p:cNvSpPr/>
            <p:nvPr/>
          </p:nvSpPr>
          <p:spPr>
            <a:xfrm>
              <a:off x="0" y="0"/>
              <a:ext cx="512926" cy="647720"/>
            </a:xfrm>
            <a:custGeom>
              <a:avLst/>
              <a:gdLst/>
              <a:ahLst/>
              <a:cxnLst/>
              <a:rect l="l" t="t" r="r" b="b"/>
              <a:pathLst>
                <a:path w="512926" h="647720">
                  <a:moveTo>
                    <a:pt x="0" y="0"/>
                  </a:moveTo>
                  <a:lnTo>
                    <a:pt x="512926" y="0"/>
                  </a:lnTo>
                  <a:lnTo>
                    <a:pt x="512926" y="647720"/>
                  </a:lnTo>
                  <a:lnTo>
                    <a:pt x="0" y="647720"/>
                  </a:lnTo>
                  <a:close/>
                </a:path>
              </a:pathLst>
            </a:custGeom>
            <a:blipFill>
              <a:blip r:embed="rId5"/>
              <a:stretch>
                <a:fillRect l="-59937" r="-59937"/>
              </a:stretch>
            </a:blipFill>
          </p:spPr>
        </p:sp>
      </p:grpSp>
      <p:sp>
        <p:nvSpPr>
          <p:cNvPr id="7" name="Freeform 7"/>
          <p:cNvSpPr/>
          <p:nvPr/>
        </p:nvSpPr>
        <p:spPr>
          <a:xfrm>
            <a:off x="1078900" y="5965825"/>
            <a:ext cx="525235" cy="525235"/>
          </a:xfrm>
          <a:custGeom>
            <a:avLst/>
            <a:gdLst/>
            <a:ahLst/>
            <a:cxnLst/>
            <a:rect l="l" t="t" r="r" b="b"/>
            <a:pathLst>
              <a:path w="525235" h="525235">
                <a:moveTo>
                  <a:pt x="0" y="0"/>
                </a:moveTo>
                <a:lnTo>
                  <a:pt x="525235" y="0"/>
                </a:lnTo>
                <a:lnTo>
                  <a:pt x="525235" y="525235"/>
                </a:lnTo>
                <a:lnTo>
                  <a:pt x="0" y="5252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6900479" y="5965825"/>
            <a:ext cx="455908" cy="525235"/>
          </a:xfrm>
          <a:custGeom>
            <a:avLst/>
            <a:gdLst/>
            <a:ahLst/>
            <a:cxnLst/>
            <a:rect l="l" t="t" r="r" b="b"/>
            <a:pathLst>
              <a:path w="455908" h="525235">
                <a:moveTo>
                  <a:pt x="0" y="0"/>
                </a:moveTo>
                <a:lnTo>
                  <a:pt x="455908" y="0"/>
                </a:lnTo>
                <a:lnTo>
                  <a:pt x="455908" y="525235"/>
                </a:lnTo>
                <a:lnTo>
                  <a:pt x="0" y="5252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028700" y="5017038"/>
            <a:ext cx="3354130" cy="487873"/>
          </a:xfrm>
          <a:custGeom>
            <a:avLst/>
            <a:gdLst/>
            <a:ahLst/>
            <a:cxnLst/>
            <a:rect l="l" t="t" r="r" b="b"/>
            <a:pathLst>
              <a:path w="3354130" h="487873">
                <a:moveTo>
                  <a:pt x="0" y="0"/>
                </a:moveTo>
                <a:lnTo>
                  <a:pt x="3354130" y="0"/>
                </a:lnTo>
                <a:lnTo>
                  <a:pt x="3354130" y="487874"/>
                </a:lnTo>
                <a:lnTo>
                  <a:pt x="0" y="4878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10" name="Group 10"/>
          <p:cNvGrpSpPr/>
          <p:nvPr/>
        </p:nvGrpSpPr>
        <p:grpSpPr>
          <a:xfrm>
            <a:off x="50200" y="900591"/>
            <a:ext cx="16626945" cy="534702"/>
            <a:chOff x="0" y="0"/>
            <a:chExt cx="22169260" cy="712937"/>
          </a:xfrm>
        </p:grpSpPr>
        <p:sp>
          <p:nvSpPr>
            <p:cNvPr id="11" name="TextBox 11"/>
            <p:cNvSpPr txBox="1"/>
            <p:nvPr/>
          </p:nvSpPr>
          <p:spPr>
            <a:xfrm>
              <a:off x="17762477" y="-8657"/>
              <a:ext cx="4406783" cy="663576"/>
            </a:xfrm>
            <a:prstGeom prst="rect">
              <a:avLst/>
            </a:prstGeom>
          </p:spPr>
          <p:txBody>
            <a:bodyPr lIns="0" tIns="0" rIns="0" bIns="0" rtlCol="0" anchor="t">
              <a:spAutoFit/>
            </a:bodyPr>
            <a:lstStyle/>
            <a:p>
              <a:pPr algn="r">
                <a:lnSpc>
                  <a:spcPts val="4199"/>
                </a:lnSpc>
              </a:pPr>
              <a:r>
                <a:rPr lang="en-US" sz="2999" b="1">
                  <a:solidFill>
                    <a:srgbClr val="FFFFFF"/>
                  </a:solidFill>
                  <a:latin typeface="Roboto Bold"/>
                  <a:ea typeface="Roboto Bold"/>
                  <a:cs typeface="Roboto Bold"/>
                  <a:sym typeface="Roboto Bold"/>
                </a:rPr>
                <a:t>NARESH D</a:t>
              </a:r>
            </a:p>
          </p:txBody>
        </p:sp>
        <p:sp>
          <p:nvSpPr>
            <p:cNvPr id="12" name="TextBox 12"/>
            <p:cNvSpPr txBox="1"/>
            <p:nvPr/>
          </p:nvSpPr>
          <p:spPr>
            <a:xfrm>
              <a:off x="1560987"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2" action="ppaction://hlinksldjump"/>
                </a:rPr>
                <a:t>Home</a:t>
              </a:r>
            </a:p>
          </p:txBody>
        </p:sp>
        <p:sp>
          <p:nvSpPr>
            <p:cNvPr id="13" name="TextBox 13"/>
            <p:cNvSpPr txBox="1"/>
            <p:nvPr/>
          </p:nvSpPr>
          <p:spPr>
            <a:xfrm>
              <a:off x="3130116"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3" action="ppaction://hlinksldjump"/>
                </a:rPr>
                <a:t>Problem</a:t>
              </a:r>
            </a:p>
          </p:txBody>
        </p:sp>
        <p:sp>
          <p:nvSpPr>
            <p:cNvPr id="14" name="TextBox 14"/>
            <p:cNvSpPr txBox="1"/>
            <p:nvPr/>
          </p:nvSpPr>
          <p:spPr>
            <a:xfrm>
              <a:off x="450874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4" action="ppaction://hlinksldjump"/>
                </a:rPr>
                <a:t>Solution</a:t>
              </a:r>
            </a:p>
          </p:txBody>
        </p:sp>
        <p:grpSp>
          <p:nvGrpSpPr>
            <p:cNvPr id="15" name="Group 15"/>
            <p:cNvGrpSpPr/>
            <p:nvPr/>
          </p:nvGrpSpPr>
          <p:grpSpPr>
            <a:xfrm>
              <a:off x="0" y="0"/>
              <a:ext cx="1371600" cy="712937"/>
              <a:chOff x="0" y="0"/>
              <a:chExt cx="270933" cy="140827"/>
            </a:xfrm>
          </p:grpSpPr>
          <p:sp>
            <p:nvSpPr>
              <p:cNvPr id="16" name="Freeform 16"/>
              <p:cNvSpPr/>
              <p:nvPr/>
            </p:nvSpPr>
            <p:spPr>
              <a:xfrm>
                <a:off x="0" y="0"/>
                <a:ext cx="270933" cy="140827"/>
              </a:xfrm>
              <a:custGeom>
                <a:avLst/>
                <a:gdLst/>
                <a:ahLst/>
                <a:cxnLst/>
                <a:rect l="l" t="t" r="r" b="b"/>
                <a:pathLst>
                  <a:path w="270933" h="140827">
                    <a:moveTo>
                      <a:pt x="0" y="0"/>
                    </a:moveTo>
                    <a:lnTo>
                      <a:pt x="270933" y="0"/>
                    </a:lnTo>
                    <a:lnTo>
                      <a:pt x="270933" y="140827"/>
                    </a:lnTo>
                    <a:lnTo>
                      <a:pt x="0" y="140827"/>
                    </a:lnTo>
                    <a:close/>
                  </a:path>
                </a:pathLst>
              </a:custGeom>
              <a:solidFill>
                <a:srgbClr val="00EDFF"/>
              </a:solidFill>
            </p:spPr>
          </p:sp>
          <p:sp>
            <p:nvSpPr>
              <p:cNvPr id="17" name="TextBox 17"/>
              <p:cNvSpPr txBox="1"/>
              <p:nvPr/>
            </p:nvSpPr>
            <p:spPr>
              <a:xfrm>
                <a:off x="0" y="-47625"/>
                <a:ext cx="270933" cy="188452"/>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a:off x="380894" y="139957"/>
              <a:ext cx="538575" cy="358825"/>
            </a:xfrm>
            <a:custGeom>
              <a:avLst/>
              <a:gdLst/>
              <a:ahLst/>
              <a:cxnLst/>
              <a:rect l="l" t="t" r="r" b="b"/>
              <a:pathLst>
                <a:path w="538575" h="358825">
                  <a:moveTo>
                    <a:pt x="0" y="0"/>
                  </a:moveTo>
                  <a:lnTo>
                    <a:pt x="538575" y="0"/>
                  </a:lnTo>
                  <a:lnTo>
                    <a:pt x="538575" y="358825"/>
                  </a:lnTo>
                  <a:lnTo>
                    <a:pt x="0" y="35882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9" name="TextBox 19"/>
            <p:cNvSpPr txBox="1"/>
            <p:nvPr/>
          </p:nvSpPr>
          <p:spPr>
            <a:xfrm>
              <a:off x="6434439"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7" action="ppaction://hlinksldjump"/>
                </a:rPr>
                <a:t>TechStack</a:t>
              </a:r>
            </a:p>
          </p:txBody>
        </p:sp>
        <p:sp>
          <p:nvSpPr>
            <p:cNvPr id="20" name="TextBox 20"/>
            <p:cNvSpPr txBox="1"/>
            <p:nvPr/>
          </p:nvSpPr>
          <p:spPr>
            <a:xfrm>
              <a:off x="8360135"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8" action="ppaction://hlinksldjump"/>
                </a:rPr>
                <a:t>DataSet</a:t>
              </a:r>
            </a:p>
          </p:txBody>
        </p:sp>
        <p:sp>
          <p:nvSpPr>
            <p:cNvPr id="21" name="TextBox 21"/>
            <p:cNvSpPr txBox="1"/>
            <p:nvPr/>
          </p:nvSpPr>
          <p:spPr>
            <a:xfrm>
              <a:off x="1016425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9" action="ppaction://hlinksldjump"/>
                </a:rPr>
                <a:t>Model</a:t>
              </a:r>
            </a:p>
          </p:txBody>
        </p:sp>
        <p:sp>
          <p:nvSpPr>
            <p:cNvPr id="22" name="TextBox 22"/>
            <p:cNvSpPr txBox="1"/>
            <p:nvPr/>
          </p:nvSpPr>
          <p:spPr>
            <a:xfrm>
              <a:off x="13440873" y="111382"/>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0" action="ppaction://hlinksldjump"/>
                </a:rPr>
                <a:t>Visuals</a:t>
              </a:r>
            </a:p>
          </p:txBody>
        </p:sp>
        <p:sp>
          <p:nvSpPr>
            <p:cNvPr id="23" name="TextBox 23"/>
            <p:cNvSpPr txBox="1"/>
            <p:nvPr/>
          </p:nvSpPr>
          <p:spPr>
            <a:xfrm>
              <a:off x="1178053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1" action="ppaction://hlinksldjump"/>
                </a:rPr>
                <a:t>WebApp</a:t>
              </a:r>
            </a:p>
          </p:txBody>
        </p:sp>
        <p:sp>
          <p:nvSpPr>
            <p:cNvPr id="24" name="TextBox 24"/>
            <p:cNvSpPr txBox="1"/>
            <p:nvPr/>
          </p:nvSpPr>
          <p:spPr>
            <a:xfrm>
              <a:off x="1529863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2" action="ppaction://hlinksldjump"/>
                </a:rPr>
                <a:t>Future</a:t>
              </a:r>
            </a:p>
          </p:txBody>
        </p:sp>
      </p:grpSp>
      <p:sp>
        <p:nvSpPr>
          <p:cNvPr id="25" name="TextBox 25"/>
          <p:cNvSpPr txBox="1"/>
          <p:nvPr/>
        </p:nvSpPr>
        <p:spPr>
          <a:xfrm>
            <a:off x="1197018" y="2311400"/>
            <a:ext cx="6081441" cy="2457450"/>
          </a:xfrm>
          <a:prstGeom prst="rect">
            <a:avLst/>
          </a:prstGeom>
        </p:spPr>
        <p:txBody>
          <a:bodyPr lIns="0" tIns="0" rIns="0" bIns="0" rtlCol="0" anchor="t">
            <a:spAutoFit/>
          </a:bodyPr>
          <a:lstStyle/>
          <a:p>
            <a:pPr marL="0" lvl="0" indent="0" algn="l">
              <a:lnSpc>
                <a:spcPts val="6000"/>
              </a:lnSpc>
              <a:spcBef>
                <a:spcPct val="0"/>
              </a:spcBef>
            </a:pPr>
            <a:r>
              <a:rPr lang="en-US" sz="6000">
                <a:solidFill>
                  <a:srgbClr val="00EDFF"/>
                </a:solidFill>
                <a:latin typeface="Academy"/>
                <a:ea typeface="Academy"/>
                <a:cs typeface="Academy"/>
                <a:sym typeface="Academy"/>
              </a:rPr>
              <a:t>ST</a:t>
            </a:r>
            <a:r>
              <a:rPr lang="en-US" sz="6000" u="none" strike="noStrike">
                <a:solidFill>
                  <a:srgbClr val="00EDFF"/>
                </a:solidFill>
                <a:latin typeface="Academy"/>
                <a:ea typeface="Academy"/>
                <a:cs typeface="Academy"/>
                <a:sym typeface="Academy"/>
              </a:rPr>
              <a:t>ACKING UP AGAINST FRAUD</a:t>
            </a:r>
          </a:p>
        </p:txBody>
      </p:sp>
      <p:sp>
        <p:nvSpPr>
          <p:cNvPr id="26" name="TextBox 26"/>
          <p:cNvSpPr txBox="1"/>
          <p:nvPr/>
        </p:nvSpPr>
        <p:spPr>
          <a:xfrm>
            <a:off x="1028700" y="6990080"/>
            <a:ext cx="4605261" cy="226822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FFDE59"/>
                </a:solidFill>
                <a:latin typeface="Poppins"/>
                <a:ea typeface="Poppins"/>
                <a:cs typeface="Poppins"/>
                <a:sym typeface="Poppins"/>
              </a:rPr>
              <a:t>Apache Spark (PySpark)</a:t>
            </a:r>
            <a:r>
              <a:rPr lang="en-US" sz="2199">
                <a:solidFill>
                  <a:srgbClr val="FFFFFF"/>
                </a:solidFill>
                <a:latin typeface="Poppins"/>
                <a:ea typeface="Poppins"/>
                <a:cs typeface="Poppins"/>
                <a:sym typeface="Poppins"/>
              </a:rPr>
              <a:t>: Handles large-scale transaction data efficiently.</a:t>
            </a:r>
          </a:p>
          <a:p>
            <a:pPr marL="431801" lvl="1" indent="-215900" algn="l">
              <a:lnSpc>
                <a:spcPts val="2800"/>
              </a:lnSpc>
              <a:buFont typeface="Arial"/>
              <a:buChar char="•"/>
            </a:pPr>
            <a:r>
              <a:rPr lang="en-US" sz="2000">
                <a:solidFill>
                  <a:srgbClr val="FFDE59"/>
                </a:solidFill>
                <a:latin typeface="Poppins"/>
                <a:ea typeface="Poppins"/>
                <a:cs typeface="Poppins"/>
                <a:sym typeface="Poppins"/>
              </a:rPr>
              <a:t>CSV Input</a:t>
            </a:r>
            <a:r>
              <a:rPr lang="en-US" sz="2000">
                <a:solidFill>
                  <a:srgbClr val="FFFFFF"/>
                </a:solidFill>
                <a:latin typeface="Poppins"/>
                <a:ea typeface="Poppins"/>
                <a:cs typeface="Poppins"/>
                <a:sym typeface="Poppins"/>
              </a:rPr>
              <a:t> : Flexible ingestion from files.</a:t>
            </a:r>
          </a:p>
          <a:p>
            <a:pPr algn="l">
              <a:lnSpc>
                <a:spcPts val="3079"/>
              </a:lnSpc>
            </a:pPr>
            <a:endParaRPr lang="en-US" sz="2000">
              <a:solidFill>
                <a:srgbClr val="FFFFFF"/>
              </a:solidFill>
              <a:latin typeface="Poppins"/>
              <a:ea typeface="Poppins"/>
              <a:cs typeface="Poppins"/>
              <a:sym typeface="Poppins"/>
            </a:endParaRPr>
          </a:p>
        </p:txBody>
      </p:sp>
      <p:sp>
        <p:nvSpPr>
          <p:cNvPr id="27" name="TextBox 27"/>
          <p:cNvSpPr txBox="1"/>
          <p:nvPr/>
        </p:nvSpPr>
        <p:spPr>
          <a:xfrm>
            <a:off x="6492293" y="6980555"/>
            <a:ext cx="5608578" cy="2242185"/>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DE59"/>
                </a:solidFill>
                <a:latin typeface="Poppins"/>
                <a:ea typeface="Poppins"/>
                <a:cs typeface="Poppins"/>
                <a:sym typeface="Poppins"/>
              </a:rPr>
              <a:t>Spark MLlib</a:t>
            </a:r>
            <a:r>
              <a:rPr lang="en-US" sz="2000">
                <a:solidFill>
                  <a:srgbClr val="FFFFFF"/>
                </a:solidFill>
                <a:latin typeface="Poppins"/>
                <a:ea typeface="Poppins"/>
                <a:cs typeface="Poppins"/>
                <a:sym typeface="Poppins"/>
              </a:rPr>
              <a:t>: Random Forest, Logistic Regression, Isolation Forest for anomaly detection.</a:t>
            </a:r>
          </a:p>
          <a:p>
            <a:pPr marL="474979" lvl="1" indent="-237490" algn="l">
              <a:lnSpc>
                <a:spcPts val="3079"/>
              </a:lnSpc>
              <a:buFont typeface="Arial"/>
              <a:buChar char="•"/>
            </a:pPr>
            <a:r>
              <a:rPr lang="en-US" sz="2199">
                <a:solidFill>
                  <a:srgbClr val="FFDE59"/>
                </a:solidFill>
                <a:latin typeface="Poppins"/>
                <a:ea typeface="Poppins"/>
                <a:cs typeface="Poppins"/>
                <a:sym typeface="Poppins"/>
              </a:rPr>
              <a:t>Scikit-learn</a:t>
            </a:r>
            <a:r>
              <a:rPr lang="en-US" sz="2199">
                <a:solidFill>
                  <a:srgbClr val="FFFFFF"/>
                </a:solidFill>
                <a:latin typeface="Poppins"/>
                <a:ea typeface="Poppins"/>
                <a:cs typeface="Poppins"/>
                <a:sym typeface="Poppins"/>
              </a:rPr>
              <a:t>: For additional preprocessing or validation.</a:t>
            </a:r>
          </a:p>
          <a:p>
            <a:pPr algn="l">
              <a:lnSpc>
                <a:spcPts val="3079"/>
              </a:lnSpc>
            </a:pPr>
            <a:endParaRPr lang="en-US" sz="2199">
              <a:solidFill>
                <a:srgbClr val="FFFFFF"/>
              </a:solidFill>
              <a:latin typeface="Poppins"/>
              <a:ea typeface="Poppins"/>
              <a:cs typeface="Poppins"/>
              <a:sym typeface="Poppins"/>
            </a:endParaRPr>
          </a:p>
        </p:txBody>
      </p:sp>
      <p:sp>
        <p:nvSpPr>
          <p:cNvPr id="28" name="TextBox 28"/>
          <p:cNvSpPr txBox="1"/>
          <p:nvPr/>
        </p:nvSpPr>
        <p:spPr>
          <a:xfrm>
            <a:off x="1882971" y="5974442"/>
            <a:ext cx="6330102"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Data &amp; Processing</a:t>
            </a:r>
          </a:p>
        </p:txBody>
      </p:sp>
      <p:sp>
        <p:nvSpPr>
          <p:cNvPr id="29" name="TextBox 29"/>
          <p:cNvSpPr txBox="1"/>
          <p:nvPr/>
        </p:nvSpPr>
        <p:spPr>
          <a:xfrm>
            <a:off x="7773936" y="5974442"/>
            <a:ext cx="6330102"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Machine Learning</a:t>
            </a:r>
          </a:p>
        </p:txBody>
      </p:sp>
      <p:sp>
        <p:nvSpPr>
          <p:cNvPr id="30" name="TextBox 30"/>
          <p:cNvSpPr txBox="1"/>
          <p:nvPr/>
        </p:nvSpPr>
        <p:spPr>
          <a:xfrm>
            <a:off x="13070628" y="3482975"/>
            <a:ext cx="4188672" cy="404495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DE59"/>
                </a:solidFill>
                <a:latin typeface="Poppins"/>
                <a:ea typeface="Poppins"/>
                <a:cs typeface="Poppins"/>
                <a:sym typeface="Poppins"/>
              </a:rPr>
              <a:t>Backend:</a:t>
            </a:r>
            <a:r>
              <a:rPr lang="en-US" sz="2000">
                <a:solidFill>
                  <a:srgbClr val="FFFFFF"/>
                </a:solidFill>
                <a:latin typeface="Poppins"/>
                <a:ea typeface="Poppins"/>
                <a:cs typeface="Poppins"/>
                <a:sym typeface="Poppins"/>
              </a:rPr>
              <a:t> Flask for handling user requests and processing data.</a:t>
            </a:r>
          </a:p>
          <a:p>
            <a:pPr marL="431801" lvl="1" indent="-215900" algn="l">
              <a:lnSpc>
                <a:spcPts val="2800"/>
              </a:lnSpc>
              <a:buFont typeface="Arial"/>
              <a:buChar char="•"/>
            </a:pPr>
            <a:r>
              <a:rPr lang="en-US" sz="2000">
                <a:solidFill>
                  <a:srgbClr val="FFDE59"/>
                </a:solidFill>
                <a:latin typeface="Poppins"/>
                <a:ea typeface="Poppins"/>
                <a:cs typeface="Poppins"/>
                <a:sym typeface="Poppins"/>
              </a:rPr>
              <a:t>Frontend</a:t>
            </a:r>
            <a:r>
              <a:rPr lang="en-US" sz="2000">
                <a:solidFill>
                  <a:srgbClr val="FFFFFF"/>
                </a:solidFill>
                <a:latin typeface="Poppins"/>
                <a:ea typeface="Poppins"/>
                <a:cs typeface="Poppins"/>
                <a:sym typeface="Poppins"/>
              </a:rPr>
              <a:t>: HTML, CSS, JS for interactive tables and dynamic visualization.</a:t>
            </a:r>
          </a:p>
          <a:p>
            <a:pPr marL="474979" lvl="1" indent="-237490" algn="l">
              <a:lnSpc>
                <a:spcPts val="3079"/>
              </a:lnSpc>
              <a:buFont typeface="Arial"/>
              <a:buChar char="•"/>
            </a:pPr>
            <a:r>
              <a:rPr lang="en-US" sz="2199">
                <a:solidFill>
                  <a:srgbClr val="FFDE59"/>
                </a:solidFill>
                <a:latin typeface="Poppins"/>
                <a:ea typeface="Poppins"/>
                <a:cs typeface="Poppins"/>
                <a:sym typeface="Poppins"/>
              </a:rPr>
              <a:t>Visualization Libraries</a:t>
            </a:r>
            <a:r>
              <a:rPr lang="en-US" sz="2199">
                <a:solidFill>
                  <a:srgbClr val="FFFFFF"/>
                </a:solidFill>
                <a:latin typeface="Poppins"/>
                <a:ea typeface="Poppins"/>
                <a:cs typeface="Poppins"/>
                <a:sym typeface="Poppins"/>
              </a:rPr>
              <a:t>: Matplotlib / Plotly for graphs showing fraud patterns.</a:t>
            </a:r>
          </a:p>
          <a:p>
            <a:pPr algn="l">
              <a:lnSpc>
                <a:spcPts val="2800"/>
              </a:lnSpc>
            </a:pPr>
            <a:endParaRPr lang="en-US" sz="2199">
              <a:solidFill>
                <a:srgbClr val="FFFFFF"/>
              </a:solidFill>
              <a:latin typeface="Poppins"/>
              <a:ea typeface="Poppins"/>
              <a:cs typeface="Poppins"/>
              <a:sym typeface="Poppins"/>
            </a:endParaRPr>
          </a:p>
        </p:txBody>
      </p:sp>
      <p:sp>
        <p:nvSpPr>
          <p:cNvPr id="31" name="TextBox 31"/>
          <p:cNvSpPr txBox="1"/>
          <p:nvPr/>
        </p:nvSpPr>
        <p:spPr>
          <a:xfrm>
            <a:off x="13333480" y="2813050"/>
            <a:ext cx="3564155"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Web &amp; Visualization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23305" y="1005559"/>
            <a:ext cx="435995" cy="420933"/>
          </a:xfrm>
          <a:custGeom>
            <a:avLst/>
            <a:gdLst/>
            <a:ahLst/>
            <a:cxnLst/>
            <a:rect l="l" t="t" r="r" b="b"/>
            <a:pathLst>
              <a:path w="435995" h="420933">
                <a:moveTo>
                  <a:pt x="0" y="0"/>
                </a:moveTo>
                <a:lnTo>
                  <a:pt x="435995" y="0"/>
                </a:lnTo>
                <a:lnTo>
                  <a:pt x="435995" y="420933"/>
                </a:lnTo>
                <a:lnTo>
                  <a:pt x="0" y="420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766831" y="3846547"/>
            <a:ext cx="7044231" cy="6166133"/>
            <a:chOff x="0" y="0"/>
            <a:chExt cx="1478464" cy="1294167"/>
          </a:xfrm>
        </p:grpSpPr>
        <p:sp>
          <p:nvSpPr>
            <p:cNvPr id="4" name="Freeform 4"/>
            <p:cNvSpPr/>
            <p:nvPr/>
          </p:nvSpPr>
          <p:spPr>
            <a:xfrm>
              <a:off x="0" y="0"/>
              <a:ext cx="1478464" cy="1294167"/>
            </a:xfrm>
            <a:custGeom>
              <a:avLst/>
              <a:gdLst/>
              <a:ahLst/>
              <a:cxnLst/>
              <a:rect l="l" t="t" r="r" b="b"/>
              <a:pathLst>
                <a:path w="1478464" h="1294167">
                  <a:moveTo>
                    <a:pt x="0" y="0"/>
                  </a:moveTo>
                  <a:lnTo>
                    <a:pt x="1478464" y="0"/>
                  </a:lnTo>
                  <a:lnTo>
                    <a:pt x="1478464" y="1294167"/>
                  </a:lnTo>
                  <a:lnTo>
                    <a:pt x="0" y="1294167"/>
                  </a:lnTo>
                  <a:close/>
                </a:path>
              </a:pathLst>
            </a:custGeom>
            <a:blipFill>
              <a:blip r:embed="rId4"/>
              <a:stretch>
                <a:fillRect l="-19339" r="-19339"/>
              </a:stretch>
            </a:blipFill>
          </p:spPr>
        </p:sp>
      </p:grpSp>
      <p:sp>
        <p:nvSpPr>
          <p:cNvPr id="5" name="Freeform 5"/>
          <p:cNvSpPr/>
          <p:nvPr/>
        </p:nvSpPr>
        <p:spPr>
          <a:xfrm>
            <a:off x="714931" y="6508468"/>
            <a:ext cx="627537" cy="627537"/>
          </a:xfrm>
          <a:custGeom>
            <a:avLst/>
            <a:gdLst/>
            <a:ahLst/>
            <a:cxnLst/>
            <a:rect l="l" t="t" r="r" b="b"/>
            <a:pathLst>
              <a:path w="627537" h="627537">
                <a:moveTo>
                  <a:pt x="0" y="0"/>
                </a:moveTo>
                <a:lnTo>
                  <a:pt x="627538" y="0"/>
                </a:lnTo>
                <a:lnTo>
                  <a:pt x="627538" y="627537"/>
                </a:lnTo>
                <a:lnTo>
                  <a:pt x="0" y="6275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50200" y="900591"/>
            <a:ext cx="16626945" cy="534702"/>
            <a:chOff x="0" y="0"/>
            <a:chExt cx="22169260" cy="712937"/>
          </a:xfrm>
        </p:grpSpPr>
        <p:sp>
          <p:nvSpPr>
            <p:cNvPr id="7" name="TextBox 7"/>
            <p:cNvSpPr txBox="1"/>
            <p:nvPr/>
          </p:nvSpPr>
          <p:spPr>
            <a:xfrm>
              <a:off x="17762477" y="-8657"/>
              <a:ext cx="4406783" cy="663576"/>
            </a:xfrm>
            <a:prstGeom prst="rect">
              <a:avLst/>
            </a:prstGeom>
          </p:spPr>
          <p:txBody>
            <a:bodyPr lIns="0" tIns="0" rIns="0" bIns="0" rtlCol="0" anchor="t">
              <a:spAutoFit/>
            </a:bodyPr>
            <a:lstStyle/>
            <a:p>
              <a:pPr algn="r">
                <a:lnSpc>
                  <a:spcPts val="4199"/>
                </a:lnSpc>
              </a:pPr>
              <a:r>
                <a:rPr lang="en-US" sz="2999" b="1">
                  <a:solidFill>
                    <a:srgbClr val="FFFFFF"/>
                  </a:solidFill>
                  <a:latin typeface="Roboto Bold"/>
                  <a:ea typeface="Roboto Bold"/>
                  <a:cs typeface="Roboto Bold"/>
                  <a:sym typeface="Roboto Bold"/>
                </a:rPr>
                <a:t>NARESH D</a:t>
              </a:r>
            </a:p>
          </p:txBody>
        </p:sp>
        <p:sp>
          <p:nvSpPr>
            <p:cNvPr id="8" name="TextBox 8"/>
            <p:cNvSpPr txBox="1"/>
            <p:nvPr/>
          </p:nvSpPr>
          <p:spPr>
            <a:xfrm>
              <a:off x="1560987"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7" action="ppaction://hlinksldjump"/>
                </a:rPr>
                <a:t>Home</a:t>
              </a:r>
            </a:p>
          </p:txBody>
        </p:sp>
        <p:sp>
          <p:nvSpPr>
            <p:cNvPr id="9" name="TextBox 9"/>
            <p:cNvSpPr txBox="1"/>
            <p:nvPr/>
          </p:nvSpPr>
          <p:spPr>
            <a:xfrm>
              <a:off x="3130116"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8" action="ppaction://hlinksldjump"/>
                </a:rPr>
                <a:t>Problem</a:t>
              </a:r>
            </a:p>
          </p:txBody>
        </p:sp>
        <p:sp>
          <p:nvSpPr>
            <p:cNvPr id="10" name="TextBox 10"/>
            <p:cNvSpPr txBox="1"/>
            <p:nvPr/>
          </p:nvSpPr>
          <p:spPr>
            <a:xfrm>
              <a:off x="450874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9" action="ppaction://hlinksldjump"/>
                </a:rPr>
                <a:t>Solution</a:t>
              </a:r>
            </a:p>
          </p:txBody>
        </p:sp>
        <p:grpSp>
          <p:nvGrpSpPr>
            <p:cNvPr id="11" name="Group 11"/>
            <p:cNvGrpSpPr/>
            <p:nvPr/>
          </p:nvGrpSpPr>
          <p:grpSpPr>
            <a:xfrm>
              <a:off x="0" y="0"/>
              <a:ext cx="1371600" cy="712937"/>
              <a:chOff x="0" y="0"/>
              <a:chExt cx="270933" cy="140827"/>
            </a:xfrm>
          </p:grpSpPr>
          <p:sp>
            <p:nvSpPr>
              <p:cNvPr id="12" name="Freeform 12"/>
              <p:cNvSpPr/>
              <p:nvPr/>
            </p:nvSpPr>
            <p:spPr>
              <a:xfrm>
                <a:off x="0" y="0"/>
                <a:ext cx="270933" cy="140827"/>
              </a:xfrm>
              <a:custGeom>
                <a:avLst/>
                <a:gdLst/>
                <a:ahLst/>
                <a:cxnLst/>
                <a:rect l="l" t="t" r="r" b="b"/>
                <a:pathLst>
                  <a:path w="270933" h="140827">
                    <a:moveTo>
                      <a:pt x="0" y="0"/>
                    </a:moveTo>
                    <a:lnTo>
                      <a:pt x="270933" y="0"/>
                    </a:lnTo>
                    <a:lnTo>
                      <a:pt x="270933" y="140827"/>
                    </a:lnTo>
                    <a:lnTo>
                      <a:pt x="0" y="140827"/>
                    </a:lnTo>
                    <a:close/>
                  </a:path>
                </a:pathLst>
              </a:custGeom>
              <a:solidFill>
                <a:srgbClr val="00EDFF"/>
              </a:solidFill>
            </p:spPr>
          </p:sp>
          <p:sp>
            <p:nvSpPr>
              <p:cNvPr id="13" name="TextBox 13"/>
              <p:cNvSpPr txBox="1"/>
              <p:nvPr/>
            </p:nvSpPr>
            <p:spPr>
              <a:xfrm>
                <a:off x="0" y="-47625"/>
                <a:ext cx="270933" cy="188452"/>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80894" y="139957"/>
              <a:ext cx="538575" cy="358825"/>
            </a:xfrm>
            <a:custGeom>
              <a:avLst/>
              <a:gdLst/>
              <a:ahLst/>
              <a:cxnLst/>
              <a:rect l="l" t="t" r="r" b="b"/>
              <a:pathLst>
                <a:path w="538575" h="358825">
                  <a:moveTo>
                    <a:pt x="0" y="0"/>
                  </a:moveTo>
                  <a:lnTo>
                    <a:pt x="538575" y="0"/>
                  </a:lnTo>
                  <a:lnTo>
                    <a:pt x="538575" y="358825"/>
                  </a:lnTo>
                  <a:lnTo>
                    <a:pt x="0" y="358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6434439"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2" action="ppaction://hlinksldjump"/>
                </a:rPr>
                <a:t>TechStack</a:t>
              </a:r>
            </a:p>
          </p:txBody>
        </p:sp>
        <p:sp>
          <p:nvSpPr>
            <p:cNvPr id="16" name="TextBox 16"/>
            <p:cNvSpPr txBox="1"/>
            <p:nvPr/>
          </p:nvSpPr>
          <p:spPr>
            <a:xfrm>
              <a:off x="8360135"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3" action="ppaction://hlinksldjump"/>
                </a:rPr>
                <a:t>DataSet</a:t>
              </a:r>
            </a:p>
          </p:txBody>
        </p:sp>
        <p:sp>
          <p:nvSpPr>
            <p:cNvPr id="17" name="TextBox 17"/>
            <p:cNvSpPr txBox="1"/>
            <p:nvPr/>
          </p:nvSpPr>
          <p:spPr>
            <a:xfrm>
              <a:off x="1016425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4" action="ppaction://hlinksldjump"/>
                </a:rPr>
                <a:t>Model</a:t>
              </a:r>
            </a:p>
          </p:txBody>
        </p:sp>
        <p:sp>
          <p:nvSpPr>
            <p:cNvPr id="18" name="TextBox 18"/>
            <p:cNvSpPr txBox="1"/>
            <p:nvPr/>
          </p:nvSpPr>
          <p:spPr>
            <a:xfrm>
              <a:off x="13440873" y="111382"/>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5" action="ppaction://hlinksldjump"/>
                </a:rPr>
                <a:t>Visuals</a:t>
              </a:r>
            </a:p>
          </p:txBody>
        </p:sp>
        <p:sp>
          <p:nvSpPr>
            <p:cNvPr id="19" name="TextBox 19"/>
            <p:cNvSpPr txBox="1"/>
            <p:nvPr/>
          </p:nvSpPr>
          <p:spPr>
            <a:xfrm>
              <a:off x="1178053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6" action="ppaction://hlinksldjump"/>
                </a:rPr>
                <a:t>WebApp</a:t>
              </a:r>
            </a:p>
          </p:txBody>
        </p:sp>
        <p:sp>
          <p:nvSpPr>
            <p:cNvPr id="20" name="TextBox 20"/>
            <p:cNvSpPr txBox="1"/>
            <p:nvPr/>
          </p:nvSpPr>
          <p:spPr>
            <a:xfrm>
              <a:off x="1529863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7" action="ppaction://hlinksldjump"/>
                </a:rPr>
                <a:t>Future</a:t>
              </a:r>
            </a:p>
          </p:txBody>
        </p:sp>
      </p:grpSp>
      <p:sp>
        <p:nvSpPr>
          <p:cNvPr id="21" name="TextBox 21"/>
          <p:cNvSpPr txBox="1"/>
          <p:nvPr/>
        </p:nvSpPr>
        <p:spPr>
          <a:xfrm>
            <a:off x="1028700" y="2115820"/>
            <a:ext cx="8654443" cy="1518285"/>
          </a:xfrm>
          <a:prstGeom prst="rect">
            <a:avLst/>
          </a:prstGeom>
        </p:spPr>
        <p:txBody>
          <a:bodyPr lIns="0" tIns="0" rIns="0" bIns="0" rtlCol="0" anchor="t">
            <a:spAutoFit/>
          </a:bodyPr>
          <a:lstStyle/>
          <a:p>
            <a:pPr marL="0" lvl="0" indent="0" algn="l">
              <a:lnSpc>
                <a:spcPts val="5400"/>
              </a:lnSpc>
              <a:spcBef>
                <a:spcPct val="0"/>
              </a:spcBef>
            </a:pPr>
            <a:r>
              <a:rPr lang="en-US" sz="5400">
                <a:solidFill>
                  <a:srgbClr val="00EDFF"/>
                </a:solidFill>
                <a:latin typeface="Academy"/>
                <a:ea typeface="Academy"/>
                <a:cs typeface="Academy"/>
                <a:sym typeface="Academy"/>
              </a:rPr>
              <a:t>EV</a:t>
            </a:r>
            <a:r>
              <a:rPr lang="en-US" sz="5400" u="none" strike="noStrike">
                <a:solidFill>
                  <a:srgbClr val="00EDFF"/>
                </a:solidFill>
                <a:latin typeface="Academy"/>
                <a:ea typeface="Academy"/>
                <a:cs typeface="Academy"/>
                <a:sym typeface="Academy"/>
              </a:rPr>
              <a:t>ERY TRANSACTION TELLS A STORY</a:t>
            </a:r>
          </a:p>
        </p:txBody>
      </p:sp>
      <p:sp>
        <p:nvSpPr>
          <p:cNvPr id="22" name="TextBox 22"/>
          <p:cNvSpPr txBox="1"/>
          <p:nvPr/>
        </p:nvSpPr>
        <p:spPr>
          <a:xfrm>
            <a:off x="1064392" y="4164048"/>
            <a:ext cx="8654443" cy="234442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FFFFFF"/>
                </a:solidFill>
                <a:latin typeface="Poppins"/>
                <a:ea typeface="Poppins"/>
                <a:cs typeface="Poppins"/>
                <a:sym typeface="Poppins"/>
              </a:rPr>
              <a:t>The dataset contains key entities like </a:t>
            </a:r>
            <a:r>
              <a:rPr lang="en-US" sz="2199">
                <a:solidFill>
                  <a:srgbClr val="FFDE59"/>
                </a:solidFill>
                <a:latin typeface="Poppins"/>
                <a:ea typeface="Poppins"/>
                <a:cs typeface="Poppins"/>
                <a:sym typeface="Poppins"/>
              </a:rPr>
              <a:t>Transaction, Customer, and Account.</a:t>
            </a:r>
          </a:p>
          <a:p>
            <a:pPr marL="474979" lvl="1" indent="-237490" algn="l">
              <a:lnSpc>
                <a:spcPts val="3079"/>
              </a:lnSpc>
              <a:buFont typeface="Arial"/>
              <a:buChar char="•"/>
            </a:pPr>
            <a:r>
              <a:rPr lang="en-US" sz="2199">
                <a:solidFill>
                  <a:srgbClr val="FFFFFF"/>
                </a:solidFill>
                <a:latin typeface="Poppins"/>
                <a:ea typeface="Poppins"/>
                <a:cs typeface="Poppins"/>
                <a:sym typeface="Poppins"/>
              </a:rPr>
              <a:t>Example attributes: </a:t>
            </a:r>
            <a:r>
              <a:rPr lang="en-US" sz="2199">
                <a:solidFill>
                  <a:srgbClr val="FFDE59"/>
                </a:solidFill>
                <a:latin typeface="Poppins"/>
                <a:ea typeface="Poppins"/>
                <a:cs typeface="Poppins"/>
                <a:sym typeface="Poppins"/>
              </a:rPr>
              <a:t>TransactionID, CustomerID, Amount, TransactionType, Location, Time, MerchantID, AccountBalance.</a:t>
            </a:r>
          </a:p>
          <a:p>
            <a:pPr algn="l">
              <a:lnSpc>
                <a:spcPts val="3079"/>
              </a:lnSpc>
            </a:pPr>
            <a:endParaRPr lang="en-US" sz="2199">
              <a:solidFill>
                <a:srgbClr val="FFDE59"/>
              </a:solidFill>
              <a:latin typeface="Poppins"/>
              <a:ea typeface="Poppins"/>
              <a:cs typeface="Poppins"/>
              <a:sym typeface="Poppins"/>
            </a:endParaRPr>
          </a:p>
        </p:txBody>
      </p:sp>
      <p:sp>
        <p:nvSpPr>
          <p:cNvPr id="23" name="TextBox 23"/>
          <p:cNvSpPr txBox="1"/>
          <p:nvPr/>
        </p:nvSpPr>
        <p:spPr>
          <a:xfrm>
            <a:off x="1028700" y="3779872"/>
            <a:ext cx="6362851"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Entities &amp; Attributes</a:t>
            </a:r>
          </a:p>
        </p:txBody>
      </p:sp>
      <p:sp>
        <p:nvSpPr>
          <p:cNvPr id="24" name="TextBox 24"/>
          <p:cNvSpPr txBox="1"/>
          <p:nvPr/>
        </p:nvSpPr>
        <p:spPr>
          <a:xfrm>
            <a:off x="1078900" y="7313295"/>
            <a:ext cx="8210757" cy="269938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FFFFFF"/>
                </a:solidFill>
                <a:latin typeface="Poppins"/>
                <a:ea typeface="Poppins"/>
                <a:cs typeface="Poppins"/>
                <a:sym typeface="Poppins"/>
              </a:rPr>
              <a:t>Used to train ML models to distinguish normal vs fraudulent transactions.</a:t>
            </a:r>
          </a:p>
          <a:p>
            <a:pPr algn="l">
              <a:lnSpc>
                <a:spcPts val="3079"/>
              </a:lnSpc>
            </a:pPr>
            <a:endParaRPr lang="en-US" sz="2199">
              <a:solidFill>
                <a:srgbClr val="FFFFFF"/>
              </a:solidFill>
              <a:latin typeface="Poppins"/>
              <a:ea typeface="Poppins"/>
              <a:cs typeface="Poppins"/>
              <a:sym typeface="Poppins"/>
            </a:endParaRPr>
          </a:p>
          <a:p>
            <a:pPr marL="474979" lvl="1" indent="-237490" algn="l">
              <a:lnSpc>
                <a:spcPts val="3079"/>
              </a:lnSpc>
              <a:buFont typeface="Arial"/>
              <a:buChar char="•"/>
            </a:pPr>
            <a:r>
              <a:rPr lang="en-US" sz="2199">
                <a:solidFill>
                  <a:srgbClr val="FFFFFF"/>
                </a:solidFill>
                <a:latin typeface="Poppins"/>
                <a:ea typeface="Poppins"/>
                <a:cs typeface="Poppins"/>
                <a:sym typeface="Poppins"/>
              </a:rPr>
              <a:t>Helps analyze patterns like unusual transaction amounts, repeated failed attempts, or atypical locations to flag potential fraud.</a:t>
            </a:r>
          </a:p>
          <a:p>
            <a:pPr algn="l">
              <a:lnSpc>
                <a:spcPts val="2800"/>
              </a:lnSpc>
            </a:pPr>
            <a:endParaRPr lang="en-US" sz="2199">
              <a:solidFill>
                <a:srgbClr val="FFFFFF"/>
              </a:solidFill>
              <a:latin typeface="Poppins"/>
              <a:ea typeface="Poppins"/>
              <a:cs typeface="Poppins"/>
              <a:sym typeface="Poppins"/>
            </a:endParaRPr>
          </a:p>
        </p:txBody>
      </p:sp>
      <p:sp>
        <p:nvSpPr>
          <p:cNvPr id="25" name="TextBox 25"/>
          <p:cNvSpPr txBox="1"/>
          <p:nvPr/>
        </p:nvSpPr>
        <p:spPr>
          <a:xfrm>
            <a:off x="1683779" y="6569392"/>
            <a:ext cx="7460221"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Purpose &amp; Usage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23305" y="1005559"/>
            <a:ext cx="435995" cy="420933"/>
          </a:xfrm>
          <a:custGeom>
            <a:avLst/>
            <a:gdLst/>
            <a:ahLst/>
            <a:cxnLst/>
            <a:rect l="l" t="t" r="r" b="b"/>
            <a:pathLst>
              <a:path w="435995" h="420933">
                <a:moveTo>
                  <a:pt x="0" y="0"/>
                </a:moveTo>
                <a:lnTo>
                  <a:pt x="435995" y="0"/>
                </a:lnTo>
                <a:lnTo>
                  <a:pt x="435995" y="420933"/>
                </a:lnTo>
                <a:lnTo>
                  <a:pt x="0" y="420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91356" y="2171267"/>
            <a:ext cx="3715857" cy="3175901"/>
            <a:chOff x="0" y="0"/>
            <a:chExt cx="779895" cy="666568"/>
          </a:xfrm>
        </p:grpSpPr>
        <p:sp>
          <p:nvSpPr>
            <p:cNvPr id="4" name="Freeform 4"/>
            <p:cNvSpPr/>
            <p:nvPr/>
          </p:nvSpPr>
          <p:spPr>
            <a:xfrm>
              <a:off x="0" y="0"/>
              <a:ext cx="779895" cy="666568"/>
            </a:xfrm>
            <a:custGeom>
              <a:avLst/>
              <a:gdLst/>
              <a:ahLst/>
              <a:cxnLst/>
              <a:rect l="l" t="t" r="r" b="b"/>
              <a:pathLst>
                <a:path w="779895" h="666568">
                  <a:moveTo>
                    <a:pt x="0" y="0"/>
                  </a:moveTo>
                  <a:lnTo>
                    <a:pt x="779895" y="0"/>
                  </a:lnTo>
                  <a:lnTo>
                    <a:pt x="779895" y="666568"/>
                  </a:lnTo>
                  <a:lnTo>
                    <a:pt x="0" y="666568"/>
                  </a:lnTo>
                  <a:close/>
                </a:path>
              </a:pathLst>
            </a:custGeom>
            <a:blipFill>
              <a:blip r:embed="rId4"/>
              <a:stretch>
                <a:fillRect l="-14141" r="-14141"/>
              </a:stretch>
            </a:blipFill>
          </p:spPr>
        </p:sp>
      </p:grpSp>
      <p:grpSp>
        <p:nvGrpSpPr>
          <p:cNvPr id="5" name="Group 5"/>
          <p:cNvGrpSpPr/>
          <p:nvPr/>
        </p:nvGrpSpPr>
        <p:grpSpPr>
          <a:xfrm>
            <a:off x="991356" y="6048856"/>
            <a:ext cx="7831796" cy="3143236"/>
            <a:chOff x="0" y="0"/>
            <a:chExt cx="2062695" cy="827848"/>
          </a:xfrm>
        </p:grpSpPr>
        <p:sp>
          <p:nvSpPr>
            <p:cNvPr id="6" name="Freeform 6"/>
            <p:cNvSpPr/>
            <p:nvPr/>
          </p:nvSpPr>
          <p:spPr>
            <a:xfrm>
              <a:off x="0" y="0"/>
              <a:ext cx="2062695" cy="827848"/>
            </a:xfrm>
            <a:custGeom>
              <a:avLst/>
              <a:gdLst/>
              <a:ahLst/>
              <a:cxnLst/>
              <a:rect l="l" t="t" r="r" b="b"/>
              <a:pathLst>
                <a:path w="2062695" h="827848">
                  <a:moveTo>
                    <a:pt x="0" y="0"/>
                  </a:moveTo>
                  <a:lnTo>
                    <a:pt x="2062695" y="0"/>
                  </a:lnTo>
                  <a:lnTo>
                    <a:pt x="2062695" y="827848"/>
                  </a:lnTo>
                  <a:lnTo>
                    <a:pt x="0" y="827848"/>
                  </a:lnTo>
                  <a:close/>
                </a:path>
              </a:pathLst>
            </a:custGeom>
            <a:solidFill>
              <a:srgbClr val="00EDFF"/>
            </a:solidFill>
          </p:spPr>
        </p:sp>
        <p:sp>
          <p:nvSpPr>
            <p:cNvPr id="7" name="TextBox 7"/>
            <p:cNvSpPr txBox="1"/>
            <p:nvPr/>
          </p:nvSpPr>
          <p:spPr>
            <a:xfrm>
              <a:off x="0" y="-28575"/>
              <a:ext cx="2062695" cy="856423"/>
            </a:xfrm>
            <a:prstGeom prst="rect">
              <a:avLst/>
            </a:prstGeom>
          </p:spPr>
          <p:txBody>
            <a:bodyPr lIns="50800" tIns="50800" rIns="50800" bIns="50800" rtlCol="0" anchor="ctr"/>
            <a:lstStyle/>
            <a:p>
              <a:pPr algn="ctr">
                <a:lnSpc>
                  <a:spcPts val="2799"/>
                </a:lnSpc>
              </a:pPr>
              <a:endParaRPr/>
            </a:p>
          </p:txBody>
        </p:sp>
      </p:grpSp>
      <p:sp>
        <p:nvSpPr>
          <p:cNvPr id="8" name="TextBox 8"/>
          <p:cNvSpPr txBox="1"/>
          <p:nvPr/>
        </p:nvSpPr>
        <p:spPr>
          <a:xfrm>
            <a:off x="12016950" y="2152217"/>
            <a:ext cx="6271050" cy="2457450"/>
          </a:xfrm>
          <a:prstGeom prst="rect">
            <a:avLst/>
          </a:prstGeom>
        </p:spPr>
        <p:txBody>
          <a:bodyPr lIns="0" tIns="0" rIns="0" bIns="0" rtlCol="0" anchor="t">
            <a:spAutoFit/>
          </a:bodyPr>
          <a:lstStyle/>
          <a:p>
            <a:pPr marL="0" lvl="0" indent="0" algn="l">
              <a:lnSpc>
                <a:spcPts val="6000"/>
              </a:lnSpc>
              <a:spcBef>
                <a:spcPct val="0"/>
              </a:spcBef>
            </a:pPr>
            <a:r>
              <a:rPr lang="en-US" sz="6000">
                <a:solidFill>
                  <a:srgbClr val="00EDFF"/>
                </a:solidFill>
                <a:latin typeface="Academy"/>
                <a:ea typeface="Academy"/>
                <a:cs typeface="Academy"/>
                <a:sym typeface="Academy"/>
              </a:rPr>
              <a:t>THE BR</a:t>
            </a:r>
            <a:r>
              <a:rPr lang="en-US" sz="6000" u="none" strike="noStrike">
                <a:solidFill>
                  <a:srgbClr val="00EDFF"/>
                </a:solidFill>
                <a:latin typeface="Academy"/>
                <a:ea typeface="Academy"/>
                <a:cs typeface="Academy"/>
                <a:sym typeface="Academy"/>
              </a:rPr>
              <a:t>AIN THAT SPOTS FRAUD</a:t>
            </a:r>
          </a:p>
        </p:txBody>
      </p:sp>
      <p:sp>
        <p:nvSpPr>
          <p:cNvPr id="9" name="TextBox 9"/>
          <p:cNvSpPr txBox="1"/>
          <p:nvPr/>
        </p:nvSpPr>
        <p:spPr>
          <a:xfrm>
            <a:off x="5139437" y="2704311"/>
            <a:ext cx="6314928" cy="3125470"/>
          </a:xfrm>
          <a:prstGeom prst="rect">
            <a:avLst/>
          </a:prstGeom>
        </p:spPr>
        <p:txBody>
          <a:bodyPr lIns="0" tIns="0" rIns="0" bIns="0" rtlCol="0" anchor="t">
            <a:spAutoFit/>
          </a:bodyPr>
          <a:lstStyle/>
          <a:p>
            <a:pPr marL="474979" lvl="1" indent="-237490" algn="just">
              <a:lnSpc>
                <a:spcPts val="3079"/>
              </a:lnSpc>
              <a:buFont typeface="Arial"/>
              <a:buChar char="•"/>
            </a:pPr>
            <a:r>
              <a:rPr lang="en-US" sz="2199">
                <a:solidFill>
                  <a:srgbClr val="FFFFFF"/>
                </a:solidFill>
                <a:latin typeface="Poppins"/>
                <a:ea typeface="Poppins"/>
                <a:cs typeface="Poppins"/>
                <a:sym typeface="Poppins"/>
              </a:rPr>
              <a:t>We use Random Forest, Logistic Regression, and Isolation Forest to detect suspicious transactions.</a:t>
            </a:r>
          </a:p>
          <a:p>
            <a:pPr marL="474979" lvl="1" indent="-237490" algn="just">
              <a:lnSpc>
                <a:spcPts val="3079"/>
              </a:lnSpc>
              <a:buFont typeface="Arial"/>
              <a:buChar char="•"/>
            </a:pPr>
            <a:r>
              <a:rPr lang="en-US" sz="2199">
                <a:solidFill>
                  <a:srgbClr val="FFFFFF"/>
                </a:solidFill>
                <a:latin typeface="Poppins"/>
                <a:ea typeface="Poppins"/>
                <a:cs typeface="Poppins"/>
                <a:sym typeface="Poppins"/>
              </a:rPr>
              <a:t>These models learn patterns from the dataset to separate normal behavior from anomalies, making detection accurate and adaptive.</a:t>
            </a:r>
          </a:p>
          <a:p>
            <a:pPr algn="just">
              <a:lnSpc>
                <a:spcPts val="3079"/>
              </a:lnSpc>
            </a:pPr>
            <a:endParaRPr lang="en-US" sz="2199">
              <a:solidFill>
                <a:srgbClr val="FFFFFF"/>
              </a:solidFill>
              <a:latin typeface="Poppins"/>
              <a:ea typeface="Poppins"/>
              <a:cs typeface="Poppins"/>
              <a:sym typeface="Poppins"/>
            </a:endParaRPr>
          </a:p>
        </p:txBody>
      </p:sp>
      <p:sp>
        <p:nvSpPr>
          <p:cNvPr id="10" name="TextBox 10"/>
          <p:cNvSpPr txBox="1"/>
          <p:nvPr/>
        </p:nvSpPr>
        <p:spPr>
          <a:xfrm>
            <a:off x="5139437" y="2104592"/>
            <a:ext cx="5455099"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Bold"/>
                <a:ea typeface="Poppins Bold"/>
                <a:cs typeface="Poppins Bold"/>
                <a:sym typeface="Poppins Bold"/>
              </a:rPr>
              <a:t>Smart Algorithms at Work</a:t>
            </a:r>
          </a:p>
        </p:txBody>
      </p:sp>
      <p:sp>
        <p:nvSpPr>
          <p:cNvPr id="11" name="TextBox 11"/>
          <p:cNvSpPr txBox="1"/>
          <p:nvPr/>
        </p:nvSpPr>
        <p:spPr>
          <a:xfrm>
            <a:off x="1028700" y="6913640"/>
            <a:ext cx="7602211" cy="2232660"/>
          </a:xfrm>
          <a:prstGeom prst="rect">
            <a:avLst/>
          </a:prstGeom>
        </p:spPr>
        <p:txBody>
          <a:bodyPr lIns="0" tIns="0" rIns="0" bIns="0" rtlCol="0" anchor="t">
            <a:spAutoFit/>
          </a:bodyPr>
          <a:lstStyle/>
          <a:p>
            <a:pPr marL="453390" lvl="1" indent="-226695" algn="l">
              <a:lnSpc>
                <a:spcPts val="2940"/>
              </a:lnSpc>
              <a:buFont typeface="Arial"/>
              <a:buChar char="•"/>
            </a:pPr>
            <a:r>
              <a:rPr lang="en-US" sz="2100">
                <a:solidFill>
                  <a:srgbClr val="000000"/>
                </a:solidFill>
                <a:latin typeface="Poppins"/>
                <a:ea typeface="Poppins"/>
                <a:cs typeface="Poppins"/>
                <a:sym typeface="Poppins"/>
              </a:rPr>
              <a:t>Each transaction is evaluated on features like Amount, Frequency, Location, and Time.</a:t>
            </a:r>
          </a:p>
          <a:p>
            <a:pPr marL="453390" lvl="1" indent="-226695" algn="l">
              <a:lnSpc>
                <a:spcPts val="2940"/>
              </a:lnSpc>
              <a:buFont typeface="Arial"/>
              <a:buChar char="•"/>
            </a:pPr>
            <a:r>
              <a:rPr lang="en-US" sz="2100">
                <a:solidFill>
                  <a:srgbClr val="000000"/>
                </a:solidFill>
                <a:latin typeface="Poppins"/>
                <a:ea typeface="Poppins"/>
                <a:cs typeface="Poppins"/>
                <a:sym typeface="Poppins"/>
              </a:rPr>
              <a:t>Isolation Forest isolates outliers, while Random Forest and Logistic Regression assign fraud probabilities, giving a precise “fraud score” for each transaction.</a:t>
            </a:r>
          </a:p>
          <a:p>
            <a:pPr algn="l">
              <a:lnSpc>
                <a:spcPts val="2940"/>
              </a:lnSpc>
            </a:pPr>
            <a:endParaRPr lang="en-US" sz="2100">
              <a:solidFill>
                <a:srgbClr val="000000"/>
              </a:solidFill>
              <a:latin typeface="Poppins"/>
              <a:ea typeface="Poppins"/>
              <a:cs typeface="Poppins"/>
              <a:sym typeface="Poppins"/>
            </a:endParaRPr>
          </a:p>
        </p:txBody>
      </p:sp>
      <p:sp>
        <p:nvSpPr>
          <p:cNvPr id="12" name="TextBox 12"/>
          <p:cNvSpPr txBox="1"/>
          <p:nvPr/>
        </p:nvSpPr>
        <p:spPr>
          <a:xfrm>
            <a:off x="1220940" y="6310390"/>
            <a:ext cx="6319547" cy="441325"/>
          </a:xfrm>
          <a:prstGeom prst="rect">
            <a:avLst/>
          </a:prstGeom>
        </p:spPr>
        <p:txBody>
          <a:bodyPr lIns="0" tIns="0" rIns="0" bIns="0" rtlCol="0" anchor="t">
            <a:spAutoFit/>
          </a:bodyPr>
          <a:lstStyle/>
          <a:p>
            <a:pPr algn="l">
              <a:lnSpc>
                <a:spcPts val="3499"/>
              </a:lnSpc>
            </a:pPr>
            <a:r>
              <a:rPr lang="en-US" sz="2499" b="1">
                <a:solidFill>
                  <a:srgbClr val="000000"/>
                </a:solidFill>
                <a:latin typeface="Poppins Bold"/>
                <a:ea typeface="Poppins Bold"/>
                <a:cs typeface="Poppins Bold"/>
                <a:sym typeface="Poppins Bold"/>
              </a:rPr>
              <a:t>How They Think</a:t>
            </a:r>
          </a:p>
        </p:txBody>
      </p:sp>
      <p:sp>
        <p:nvSpPr>
          <p:cNvPr id="13" name="Freeform 13"/>
          <p:cNvSpPr/>
          <p:nvPr/>
        </p:nvSpPr>
        <p:spPr>
          <a:xfrm>
            <a:off x="11909706" y="4655627"/>
            <a:ext cx="3354130" cy="487873"/>
          </a:xfrm>
          <a:custGeom>
            <a:avLst/>
            <a:gdLst/>
            <a:ahLst/>
            <a:cxnLst/>
            <a:rect l="l" t="t" r="r" b="b"/>
            <a:pathLst>
              <a:path w="3354130" h="487873">
                <a:moveTo>
                  <a:pt x="0" y="0"/>
                </a:moveTo>
                <a:lnTo>
                  <a:pt x="3354130" y="0"/>
                </a:lnTo>
                <a:lnTo>
                  <a:pt x="3354130" y="487873"/>
                </a:lnTo>
                <a:lnTo>
                  <a:pt x="0" y="487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50200" y="900591"/>
            <a:ext cx="16626945" cy="534702"/>
            <a:chOff x="0" y="0"/>
            <a:chExt cx="22169260" cy="712937"/>
          </a:xfrm>
        </p:grpSpPr>
        <p:sp>
          <p:nvSpPr>
            <p:cNvPr id="15" name="TextBox 15"/>
            <p:cNvSpPr txBox="1"/>
            <p:nvPr/>
          </p:nvSpPr>
          <p:spPr>
            <a:xfrm>
              <a:off x="17762477" y="-8657"/>
              <a:ext cx="4406783" cy="663576"/>
            </a:xfrm>
            <a:prstGeom prst="rect">
              <a:avLst/>
            </a:prstGeom>
          </p:spPr>
          <p:txBody>
            <a:bodyPr lIns="0" tIns="0" rIns="0" bIns="0" rtlCol="0" anchor="t">
              <a:spAutoFit/>
            </a:bodyPr>
            <a:lstStyle/>
            <a:p>
              <a:pPr algn="r">
                <a:lnSpc>
                  <a:spcPts val="4199"/>
                </a:lnSpc>
              </a:pPr>
              <a:r>
                <a:rPr lang="en-US" sz="2999" b="1">
                  <a:solidFill>
                    <a:srgbClr val="FFFFFF"/>
                  </a:solidFill>
                  <a:latin typeface="Roboto Bold"/>
                  <a:ea typeface="Roboto Bold"/>
                  <a:cs typeface="Roboto Bold"/>
                  <a:sym typeface="Roboto Bold"/>
                </a:rPr>
                <a:t>NARESH D</a:t>
              </a:r>
            </a:p>
          </p:txBody>
        </p:sp>
        <p:sp>
          <p:nvSpPr>
            <p:cNvPr id="16" name="TextBox 16"/>
            <p:cNvSpPr txBox="1"/>
            <p:nvPr/>
          </p:nvSpPr>
          <p:spPr>
            <a:xfrm>
              <a:off x="1560987"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7" action="ppaction://hlinksldjump"/>
                </a:rPr>
                <a:t>Home</a:t>
              </a:r>
            </a:p>
          </p:txBody>
        </p:sp>
        <p:sp>
          <p:nvSpPr>
            <p:cNvPr id="17" name="TextBox 17"/>
            <p:cNvSpPr txBox="1"/>
            <p:nvPr/>
          </p:nvSpPr>
          <p:spPr>
            <a:xfrm>
              <a:off x="3130116"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8" action="ppaction://hlinksldjump"/>
                </a:rPr>
                <a:t>Problem</a:t>
              </a:r>
            </a:p>
          </p:txBody>
        </p:sp>
        <p:sp>
          <p:nvSpPr>
            <p:cNvPr id="18" name="TextBox 18"/>
            <p:cNvSpPr txBox="1"/>
            <p:nvPr/>
          </p:nvSpPr>
          <p:spPr>
            <a:xfrm>
              <a:off x="450874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9" action="ppaction://hlinksldjump"/>
                </a:rPr>
                <a:t>Solution</a:t>
              </a:r>
            </a:p>
          </p:txBody>
        </p:sp>
        <p:grpSp>
          <p:nvGrpSpPr>
            <p:cNvPr id="19" name="Group 19"/>
            <p:cNvGrpSpPr/>
            <p:nvPr/>
          </p:nvGrpSpPr>
          <p:grpSpPr>
            <a:xfrm>
              <a:off x="0" y="0"/>
              <a:ext cx="1371600" cy="712937"/>
              <a:chOff x="0" y="0"/>
              <a:chExt cx="270933" cy="140827"/>
            </a:xfrm>
          </p:grpSpPr>
          <p:sp>
            <p:nvSpPr>
              <p:cNvPr id="20" name="Freeform 20"/>
              <p:cNvSpPr/>
              <p:nvPr/>
            </p:nvSpPr>
            <p:spPr>
              <a:xfrm>
                <a:off x="0" y="0"/>
                <a:ext cx="270933" cy="140827"/>
              </a:xfrm>
              <a:custGeom>
                <a:avLst/>
                <a:gdLst/>
                <a:ahLst/>
                <a:cxnLst/>
                <a:rect l="l" t="t" r="r" b="b"/>
                <a:pathLst>
                  <a:path w="270933" h="140827">
                    <a:moveTo>
                      <a:pt x="0" y="0"/>
                    </a:moveTo>
                    <a:lnTo>
                      <a:pt x="270933" y="0"/>
                    </a:lnTo>
                    <a:lnTo>
                      <a:pt x="270933" y="140827"/>
                    </a:lnTo>
                    <a:lnTo>
                      <a:pt x="0" y="140827"/>
                    </a:lnTo>
                    <a:close/>
                  </a:path>
                </a:pathLst>
              </a:custGeom>
              <a:solidFill>
                <a:srgbClr val="00EDFF"/>
              </a:solidFill>
            </p:spPr>
          </p:sp>
          <p:sp>
            <p:nvSpPr>
              <p:cNvPr id="21" name="TextBox 21"/>
              <p:cNvSpPr txBox="1"/>
              <p:nvPr/>
            </p:nvSpPr>
            <p:spPr>
              <a:xfrm>
                <a:off x="0" y="-47625"/>
                <a:ext cx="270933" cy="188452"/>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380894" y="139957"/>
              <a:ext cx="538575" cy="358825"/>
            </a:xfrm>
            <a:custGeom>
              <a:avLst/>
              <a:gdLst/>
              <a:ahLst/>
              <a:cxnLst/>
              <a:rect l="l" t="t" r="r" b="b"/>
              <a:pathLst>
                <a:path w="538575" h="358825">
                  <a:moveTo>
                    <a:pt x="0" y="0"/>
                  </a:moveTo>
                  <a:lnTo>
                    <a:pt x="538575" y="0"/>
                  </a:lnTo>
                  <a:lnTo>
                    <a:pt x="538575" y="358825"/>
                  </a:lnTo>
                  <a:lnTo>
                    <a:pt x="0" y="358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TextBox 23"/>
            <p:cNvSpPr txBox="1"/>
            <p:nvPr/>
          </p:nvSpPr>
          <p:spPr>
            <a:xfrm>
              <a:off x="6434439"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2" action="ppaction://hlinksldjump"/>
                </a:rPr>
                <a:t>TechStack</a:t>
              </a:r>
            </a:p>
          </p:txBody>
        </p:sp>
        <p:sp>
          <p:nvSpPr>
            <p:cNvPr id="24" name="TextBox 24"/>
            <p:cNvSpPr txBox="1"/>
            <p:nvPr/>
          </p:nvSpPr>
          <p:spPr>
            <a:xfrm>
              <a:off x="8360135"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3" action="ppaction://hlinksldjump"/>
                </a:rPr>
                <a:t>DataSet</a:t>
              </a:r>
            </a:p>
          </p:txBody>
        </p:sp>
        <p:sp>
          <p:nvSpPr>
            <p:cNvPr id="25" name="TextBox 25"/>
            <p:cNvSpPr txBox="1"/>
            <p:nvPr/>
          </p:nvSpPr>
          <p:spPr>
            <a:xfrm>
              <a:off x="1016425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4" action="ppaction://hlinksldjump"/>
                </a:rPr>
                <a:t>Model</a:t>
              </a:r>
            </a:p>
          </p:txBody>
        </p:sp>
        <p:sp>
          <p:nvSpPr>
            <p:cNvPr id="26" name="TextBox 26"/>
            <p:cNvSpPr txBox="1"/>
            <p:nvPr/>
          </p:nvSpPr>
          <p:spPr>
            <a:xfrm>
              <a:off x="13440873" y="111382"/>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5" action="ppaction://hlinksldjump"/>
                </a:rPr>
                <a:t>Visuals</a:t>
              </a:r>
            </a:p>
          </p:txBody>
        </p:sp>
        <p:sp>
          <p:nvSpPr>
            <p:cNvPr id="27" name="TextBox 27"/>
            <p:cNvSpPr txBox="1"/>
            <p:nvPr/>
          </p:nvSpPr>
          <p:spPr>
            <a:xfrm>
              <a:off x="1178053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6" action="ppaction://hlinksldjump"/>
                </a:rPr>
                <a:t>WebApp</a:t>
              </a:r>
            </a:p>
          </p:txBody>
        </p:sp>
        <p:sp>
          <p:nvSpPr>
            <p:cNvPr id="28" name="TextBox 28"/>
            <p:cNvSpPr txBox="1"/>
            <p:nvPr/>
          </p:nvSpPr>
          <p:spPr>
            <a:xfrm>
              <a:off x="1529863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7" action="ppaction://hlinksldjump"/>
                </a:rPr>
                <a:t>Future</a:t>
              </a:r>
            </a:p>
          </p:txBody>
        </p:sp>
      </p:grpSp>
      <p:grpSp>
        <p:nvGrpSpPr>
          <p:cNvPr id="29" name="Group 29"/>
          <p:cNvGrpSpPr/>
          <p:nvPr/>
        </p:nvGrpSpPr>
        <p:grpSpPr>
          <a:xfrm>
            <a:off x="10263837" y="5664908"/>
            <a:ext cx="4999999" cy="3911132"/>
            <a:chOff x="0" y="0"/>
            <a:chExt cx="851188" cy="665822"/>
          </a:xfrm>
        </p:grpSpPr>
        <p:sp>
          <p:nvSpPr>
            <p:cNvPr id="30" name="Freeform 30"/>
            <p:cNvSpPr/>
            <p:nvPr/>
          </p:nvSpPr>
          <p:spPr>
            <a:xfrm>
              <a:off x="0" y="0"/>
              <a:ext cx="851188" cy="665822"/>
            </a:xfrm>
            <a:custGeom>
              <a:avLst/>
              <a:gdLst/>
              <a:ahLst/>
              <a:cxnLst/>
              <a:rect l="l" t="t" r="r" b="b"/>
              <a:pathLst>
                <a:path w="851188" h="665822">
                  <a:moveTo>
                    <a:pt x="0" y="0"/>
                  </a:moveTo>
                  <a:lnTo>
                    <a:pt x="851188" y="0"/>
                  </a:lnTo>
                  <a:lnTo>
                    <a:pt x="851188" y="665822"/>
                  </a:lnTo>
                  <a:lnTo>
                    <a:pt x="0" y="665822"/>
                  </a:lnTo>
                  <a:close/>
                </a:path>
              </a:pathLst>
            </a:custGeom>
            <a:blipFill>
              <a:blip r:embed="rId18"/>
              <a:stretch>
                <a:fillRect t="-29900" b="-29900"/>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23305" y="1005559"/>
            <a:ext cx="435995" cy="420933"/>
          </a:xfrm>
          <a:custGeom>
            <a:avLst/>
            <a:gdLst/>
            <a:ahLst/>
            <a:cxnLst/>
            <a:rect l="l" t="t" r="r" b="b"/>
            <a:pathLst>
              <a:path w="435995" h="420933">
                <a:moveTo>
                  <a:pt x="0" y="0"/>
                </a:moveTo>
                <a:lnTo>
                  <a:pt x="435995" y="0"/>
                </a:lnTo>
                <a:lnTo>
                  <a:pt x="435995" y="420933"/>
                </a:lnTo>
                <a:lnTo>
                  <a:pt x="0" y="420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456077" y="2758934"/>
            <a:ext cx="3815190" cy="2468065"/>
            <a:chOff x="0" y="0"/>
            <a:chExt cx="800744" cy="518005"/>
          </a:xfrm>
        </p:grpSpPr>
        <p:sp>
          <p:nvSpPr>
            <p:cNvPr id="4" name="Freeform 4"/>
            <p:cNvSpPr/>
            <p:nvPr/>
          </p:nvSpPr>
          <p:spPr>
            <a:xfrm>
              <a:off x="0" y="0"/>
              <a:ext cx="800744" cy="518005"/>
            </a:xfrm>
            <a:custGeom>
              <a:avLst/>
              <a:gdLst/>
              <a:ahLst/>
              <a:cxnLst/>
              <a:rect l="l" t="t" r="r" b="b"/>
              <a:pathLst>
                <a:path w="800744" h="518005">
                  <a:moveTo>
                    <a:pt x="0" y="0"/>
                  </a:moveTo>
                  <a:lnTo>
                    <a:pt x="800744" y="0"/>
                  </a:lnTo>
                  <a:lnTo>
                    <a:pt x="800744" y="518005"/>
                  </a:lnTo>
                  <a:lnTo>
                    <a:pt x="0" y="518005"/>
                  </a:lnTo>
                  <a:close/>
                </a:path>
              </a:pathLst>
            </a:custGeom>
            <a:blipFill>
              <a:blip r:embed="rId4"/>
              <a:stretch>
                <a:fillRect t="-27291" b="-27291"/>
              </a:stretch>
            </a:blipFill>
          </p:spPr>
        </p:sp>
      </p:grpSp>
      <p:sp>
        <p:nvSpPr>
          <p:cNvPr id="5" name="Freeform 5"/>
          <p:cNvSpPr/>
          <p:nvPr/>
        </p:nvSpPr>
        <p:spPr>
          <a:xfrm>
            <a:off x="1078900" y="6502028"/>
            <a:ext cx="826529" cy="471873"/>
          </a:xfrm>
          <a:custGeom>
            <a:avLst/>
            <a:gdLst/>
            <a:ahLst/>
            <a:cxnLst/>
            <a:rect l="l" t="t" r="r" b="b"/>
            <a:pathLst>
              <a:path w="826529" h="471873">
                <a:moveTo>
                  <a:pt x="0" y="0"/>
                </a:moveTo>
                <a:lnTo>
                  <a:pt x="826529" y="0"/>
                </a:lnTo>
                <a:lnTo>
                  <a:pt x="826529" y="471873"/>
                </a:lnTo>
                <a:lnTo>
                  <a:pt x="0" y="4718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2098415" y="2137297"/>
            <a:ext cx="541197" cy="550201"/>
          </a:xfrm>
          <a:custGeom>
            <a:avLst/>
            <a:gdLst/>
            <a:ahLst/>
            <a:cxnLst/>
            <a:rect l="l" t="t" r="r" b="b"/>
            <a:pathLst>
              <a:path w="541197" h="550201">
                <a:moveTo>
                  <a:pt x="0" y="0"/>
                </a:moveTo>
                <a:lnTo>
                  <a:pt x="541198" y="0"/>
                </a:lnTo>
                <a:lnTo>
                  <a:pt x="541198" y="550200"/>
                </a:lnTo>
                <a:lnTo>
                  <a:pt x="0" y="5502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2098415" y="3037188"/>
            <a:ext cx="5160885" cy="273494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FFFFFF"/>
                </a:solidFill>
                <a:latin typeface="Poppins"/>
                <a:ea typeface="Poppins"/>
                <a:cs typeface="Poppins"/>
                <a:sym typeface="Poppins"/>
              </a:rPr>
              <a:t>Users can upload a CSV or paste transaction data directly into a table.</a:t>
            </a:r>
          </a:p>
          <a:p>
            <a:pPr marL="474979" lvl="1" indent="-237490" algn="l">
              <a:lnSpc>
                <a:spcPts val="3079"/>
              </a:lnSpc>
              <a:buFont typeface="Arial"/>
              <a:buChar char="•"/>
            </a:pPr>
            <a:r>
              <a:rPr lang="en-US" sz="2199">
                <a:solidFill>
                  <a:srgbClr val="FFFFFF"/>
                </a:solidFill>
                <a:latin typeface="Poppins"/>
                <a:ea typeface="Poppins"/>
                <a:cs typeface="Poppins"/>
                <a:sym typeface="Poppins"/>
              </a:rPr>
              <a:t>The system dynamically recognizes the data and prepares it for analysis.</a:t>
            </a:r>
          </a:p>
          <a:p>
            <a:pPr algn="l">
              <a:lnSpc>
                <a:spcPts val="3079"/>
              </a:lnSpc>
            </a:pPr>
            <a:endParaRPr lang="en-US" sz="2199">
              <a:solidFill>
                <a:srgbClr val="FFFFFF"/>
              </a:solidFill>
              <a:latin typeface="Poppins"/>
              <a:ea typeface="Poppins"/>
              <a:cs typeface="Poppins"/>
              <a:sym typeface="Poppins"/>
            </a:endParaRPr>
          </a:p>
        </p:txBody>
      </p:sp>
      <p:sp>
        <p:nvSpPr>
          <p:cNvPr id="8" name="TextBox 8"/>
          <p:cNvSpPr txBox="1"/>
          <p:nvPr/>
        </p:nvSpPr>
        <p:spPr>
          <a:xfrm>
            <a:off x="902586" y="7450151"/>
            <a:ext cx="8665032" cy="2734945"/>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FFFFFF"/>
                </a:solidFill>
                <a:latin typeface="Poppins"/>
                <a:ea typeface="Poppins"/>
                <a:cs typeface="Poppins"/>
                <a:sym typeface="Poppins"/>
              </a:rPr>
              <a:t>Fraudulent transactions are flagged automatically in the table.</a:t>
            </a:r>
          </a:p>
          <a:p>
            <a:pPr marL="474979" lvl="1" indent="-237490" algn="l">
              <a:lnSpc>
                <a:spcPts val="3079"/>
              </a:lnSpc>
              <a:buFont typeface="Arial"/>
              <a:buChar char="•"/>
            </a:pPr>
            <a:r>
              <a:rPr lang="en-US" sz="2199">
                <a:solidFill>
                  <a:srgbClr val="FFFFFF"/>
                </a:solidFill>
                <a:latin typeface="Poppins"/>
                <a:ea typeface="Poppins"/>
                <a:cs typeface="Poppins"/>
                <a:sym typeface="Poppins"/>
              </a:rPr>
              <a:t>Graphs and charts provide visual insights like fraud distribution, high-risk customers, and transaction trends.</a:t>
            </a:r>
          </a:p>
          <a:p>
            <a:pPr marL="474979" lvl="1" indent="-237490" algn="l">
              <a:lnSpc>
                <a:spcPts val="3079"/>
              </a:lnSpc>
              <a:buFont typeface="Arial"/>
              <a:buChar char="•"/>
            </a:pPr>
            <a:r>
              <a:rPr lang="en-US" sz="2199">
                <a:solidFill>
                  <a:srgbClr val="FFFFFF"/>
                </a:solidFill>
                <a:latin typeface="Poppins"/>
                <a:ea typeface="Poppins"/>
                <a:cs typeface="Poppins"/>
                <a:sym typeface="Poppins"/>
              </a:rPr>
              <a:t>Enables instant feedback for users, making fraud monitoring fast and intuitive.</a:t>
            </a:r>
          </a:p>
          <a:p>
            <a:pPr algn="l">
              <a:lnSpc>
                <a:spcPts val="3079"/>
              </a:lnSpc>
            </a:pPr>
            <a:endParaRPr lang="en-US" sz="2199">
              <a:solidFill>
                <a:srgbClr val="FFFFFF"/>
              </a:solidFill>
              <a:latin typeface="Poppins"/>
              <a:ea typeface="Poppins"/>
              <a:cs typeface="Poppins"/>
              <a:sym typeface="Poppins"/>
            </a:endParaRPr>
          </a:p>
        </p:txBody>
      </p:sp>
      <p:sp>
        <p:nvSpPr>
          <p:cNvPr id="9" name="TextBox 9"/>
          <p:cNvSpPr txBox="1"/>
          <p:nvPr/>
        </p:nvSpPr>
        <p:spPr>
          <a:xfrm>
            <a:off x="13021315" y="2289175"/>
            <a:ext cx="3564155"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Ultra-Bold"/>
                <a:ea typeface="Poppins Ultra-Bold"/>
                <a:cs typeface="Poppins Ultra-Bold"/>
                <a:sym typeface="Poppins Ultra-Bold"/>
              </a:rPr>
              <a:t>Interactive Interface</a:t>
            </a:r>
          </a:p>
        </p:txBody>
      </p:sp>
      <p:sp>
        <p:nvSpPr>
          <p:cNvPr id="10" name="TextBox 10"/>
          <p:cNvSpPr txBox="1"/>
          <p:nvPr/>
        </p:nvSpPr>
        <p:spPr>
          <a:xfrm>
            <a:off x="2325748" y="6483965"/>
            <a:ext cx="7241870" cy="441325"/>
          </a:xfrm>
          <a:prstGeom prst="rect">
            <a:avLst/>
          </a:prstGeom>
        </p:spPr>
        <p:txBody>
          <a:bodyPr lIns="0" tIns="0" rIns="0" bIns="0" rtlCol="0" anchor="t">
            <a:spAutoFit/>
          </a:bodyPr>
          <a:lstStyle/>
          <a:p>
            <a:pPr algn="l">
              <a:lnSpc>
                <a:spcPts val="3499"/>
              </a:lnSpc>
            </a:pPr>
            <a:r>
              <a:rPr lang="en-US" sz="2499" b="1">
                <a:solidFill>
                  <a:srgbClr val="FFFFFF"/>
                </a:solidFill>
                <a:latin typeface="Poppins Ultra-Bold"/>
                <a:ea typeface="Poppins Ultra-Bold"/>
                <a:cs typeface="Poppins Ultra-Bold"/>
                <a:sym typeface="Poppins Ultra-Bold"/>
              </a:rPr>
              <a:t>Dynamic Results</a:t>
            </a:r>
          </a:p>
        </p:txBody>
      </p:sp>
      <p:sp>
        <p:nvSpPr>
          <p:cNvPr id="11" name="TextBox 11"/>
          <p:cNvSpPr txBox="1"/>
          <p:nvPr/>
        </p:nvSpPr>
        <p:spPr>
          <a:xfrm>
            <a:off x="1028700" y="2118247"/>
            <a:ext cx="5504327" cy="3219450"/>
          </a:xfrm>
          <a:prstGeom prst="rect">
            <a:avLst/>
          </a:prstGeom>
        </p:spPr>
        <p:txBody>
          <a:bodyPr lIns="0" tIns="0" rIns="0" bIns="0" rtlCol="0" anchor="t">
            <a:spAutoFit/>
          </a:bodyPr>
          <a:lstStyle/>
          <a:p>
            <a:pPr marL="0" lvl="0" indent="0" algn="l">
              <a:lnSpc>
                <a:spcPts val="6000"/>
              </a:lnSpc>
              <a:spcBef>
                <a:spcPct val="0"/>
              </a:spcBef>
            </a:pPr>
            <a:r>
              <a:rPr lang="en-US" sz="6000">
                <a:solidFill>
                  <a:srgbClr val="00EDFF"/>
                </a:solidFill>
                <a:latin typeface="Academy"/>
                <a:ea typeface="Academy"/>
                <a:cs typeface="Academy"/>
                <a:sym typeface="Academy"/>
              </a:rPr>
              <a:t>FRAUD D</a:t>
            </a:r>
            <a:r>
              <a:rPr lang="en-US" sz="6000" u="none" strike="noStrike">
                <a:solidFill>
                  <a:srgbClr val="00EDFF"/>
                </a:solidFill>
                <a:latin typeface="Academy"/>
                <a:ea typeface="Academy"/>
                <a:cs typeface="Academy"/>
                <a:sym typeface="Academy"/>
              </a:rPr>
              <a:t>ETECTION AT YOUR FINGERTIPS</a:t>
            </a:r>
          </a:p>
        </p:txBody>
      </p:sp>
      <p:sp>
        <p:nvSpPr>
          <p:cNvPr id="12" name="Freeform 12"/>
          <p:cNvSpPr/>
          <p:nvPr/>
        </p:nvSpPr>
        <p:spPr>
          <a:xfrm>
            <a:off x="1028700" y="5528197"/>
            <a:ext cx="3354130" cy="487873"/>
          </a:xfrm>
          <a:custGeom>
            <a:avLst/>
            <a:gdLst/>
            <a:ahLst/>
            <a:cxnLst/>
            <a:rect l="l" t="t" r="r" b="b"/>
            <a:pathLst>
              <a:path w="3354130" h="487873">
                <a:moveTo>
                  <a:pt x="0" y="0"/>
                </a:moveTo>
                <a:lnTo>
                  <a:pt x="3354130" y="0"/>
                </a:lnTo>
                <a:lnTo>
                  <a:pt x="3354130" y="487873"/>
                </a:lnTo>
                <a:lnTo>
                  <a:pt x="0" y="4878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13" name="Group 13"/>
          <p:cNvGrpSpPr/>
          <p:nvPr/>
        </p:nvGrpSpPr>
        <p:grpSpPr>
          <a:xfrm>
            <a:off x="50200" y="900591"/>
            <a:ext cx="16626945" cy="534702"/>
            <a:chOff x="0" y="0"/>
            <a:chExt cx="22169260" cy="712937"/>
          </a:xfrm>
        </p:grpSpPr>
        <p:sp>
          <p:nvSpPr>
            <p:cNvPr id="14" name="TextBox 14"/>
            <p:cNvSpPr txBox="1"/>
            <p:nvPr/>
          </p:nvSpPr>
          <p:spPr>
            <a:xfrm>
              <a:off x="17762477" y="-8657"/>
              <a:ext cx="4406783" cy="663576"/>
            </a:xfrm>
            <a:prstGeom prst="rect">
              <a:avLst/>
            </a:prstGeom>
          </p:spPr>
          <p:txBody>
            <a:bodyPr lIns="0" tIns="0" rIns="0" bIns="0" rtlCol="0" anchor="t">
              <a:spAutoFit/>
            </a:bodyPr>
            <a:lstStyle/>
            <a:p>
              <a:pPr algn="r">
                <a:lnSpc>
                  <a:spcPts val="4199"/>
                </a:lnSpc>
              </a:pPr>
              <a:r>
                <a:rPr lang="en-US" sz="2999" b="1">
                  <a:solidFill>
                    <a:srgbClr val="FFFFFF"/>
                  </a:solidFill>
                  <a:latin typeface="Roboto Bold"/>
                  <a:ea typeface="Roboto Bold"/>
                  <a:cs typeface="Roboto Bold"/>
                  <a:sym typeface="Roboto Bold"/>
                </a:rPr>
                <a:t>NARESH D</a:t>
              </a:r>
            </a:p>
          </p:txBody>
        </p:sp>
        <p:sp>
          <p:nvSpPr>
            <p:cNvPr id="15" name="TextBox 15"/>
            <p:cNvSpPr txBox="1"/>
            <p:nvPr/>
          </p:nvSpPr>
          <p:spPr>
            <a:xfrm>
              <a:off x="1560987"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1" action="ppaction://hlinksldjump"/>
                </a:rPr>
                <a:t>Home</a:t>
              </a:r>
            </a:p>
          </p:txBody>
        </p:sp>
        <p:sp>
          <p:nvSpPr>
            <p:cNvPr id="16" name="TextBox 16"/>
            <p:cNvSpPr txBox="1"/>
            <p:nvPr/>
          </p:nvSpPr>
          <p:spPr>
            <a:xfrm>
              <a:off x="3130116"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2" action="ppaction://hlinksldjump"/>
                </a:rPr>
                <a:t>Problem</a:t>
              </a:r>
            </a:p>
          </p:txBody>
        </p:sp>
        <p:sp>
          <p:nvSpPr>
            <p:cNvPr id="17" name="TextBox 17"/>
            <p:cNvSpPr txBox="1"/>
            <p:nvPr/>
          </p:nvSpPr>
          <p:spPr>
            <a:xfrm>
              <a:off x="450874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3" action="ppaction://hlinksldjump"/>
                </a:rPr>
                <a:t>Solution</a:t>
              </a:r>
            </a:p>
          </p:txBody>
        </p:sp>
        <p:grpSp>
          <p:nvGrpSpPr>
            <p:cNvPr id="18" name="Group 18"/>
            <p:cNvGrpSpPr/>
            <p:nvPr/>
          </p:nvGrpSpPr>
          <p:grpSpPr>
            <a:xfrm>
              <a:off x="0" y="0"/>
              <a:ext cx="1371600" cy="712937"/>
              <a:chOff x="0" y="0"/>
              <a:chExt cx="270933" cy="140827"/>
            </a:xfrm>
          </p:grpSpPr>
          <p:sp>
            <p:nvSpPr>
              <p:cNvPr id="19" name="Freeform 19"/>
              <p:cNvSpPr/>
              <p:nvPr/>
            </p:nvSpPr>
            <p:spPr>
              <a:xfrm>
                <a:off x="0" y="0"/>
                <a:ext cx="270933" cy="140827"/>
              </a:xfrm>
              <a:custGeom>
                <a:avLst/>
                <a:gdLst/>
                <a:ahLst/>
                <a:cxnLst/>
                <a:rect l="l" t="t" r="r" b="b"/>
                <a:pathLst>
                  <a:path w="270933" h="140827">
                    <a:moveTo>
                      <a:pt x="0" y="0"/>
                    </a:moveTo>
                    <a:lnTo>
                      <a:pt x="270933" y="0"/>
                    </a:lnTo>
                    <a:lnTo>
                      <a:pt x="270933" y="140827"/>
                    </a:lnTo>
                    <a:lnTo>
                      <a:pt x="0" y="140827"/>
                    </a:lnTo>
                    <a:close/>
                  </a:path>
                </a:pathLst>
              </a:custGeom>
              <a:solidFill>
                <a:srgbClr val="00EDFF"/>
              </a:solidFill>
            </p:spPr>
          </p:sp>
          <p:sp>
            <p:nvSpPr>
              <p:cNvPr id="20" name="TextBox 20"/>
              <p:cNvSpPr txBox="1"/>
              <p:nvPr/>
            </p:nvSpPr>
            <p:spPr>
              <a:xfrm>
                <a:off x="0" y="-47625"/>
                <a:ext cx="270933" cy="188452"/>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380894" y="139957"/>
              <a:ext cx="538575" cy="358825"/>
            </a:xfrm>
            <a:custGeom>
              <a:avLst/>
              <a:gdLst/>
              <a:ahLst/>
              <a:cxnLst/>
              <a:rect l="l" t="t" r="r" b="b"/>
              <a:pathLst>
                <a:path w="538575" h="358825">
                  <a:moveTo>
                    <a:pt x="0" y="0"/>
                  </a:moveTo>
                  <a:lnTo>
                    <a:pt x="538575" y="0"/>
                  </a:lnTo>
                  <a:lnTo>
                    <a:pt x="538575" y="358825"/>
                  </a:lnTo>
                  <a:lnTo>
                    <a:pt x="0" y="35882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2" name="TextBox 22"/>
            <p:cNvSpPr txBox="1"/>
            <p:nvPr/>
          </p:nvSpPr>
          <p:spPr>
            <a:xfrm>
              <a:off x="6434439"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6" action="ppaction://hlinksldjump"/>
                </a:rPr>
                <a:t>TechStack</a:t>
              </a:r>
            </a:p>
          </p:txBody>
        </p:sp>
        <p:sp>
          <p:nvSpPr>
            <p:cNvPr id="23" name="TextBox 23"/>
            <p:cNvSpPr txBox="1"/>
            <p:nvPr/>
          </p:nvSpPr>
          <p:spPr>
            <a:xfrm>
              <a:off x="8360135"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7" action="ppaction://hlinksldjump"/>
                </a:rPr>
                <a:t>DataSet</a:t>
              </a:r>
            </a:p>
          </p:txBody>
        </p:sp>
        <p:sp>
          <p:nvSpPr>
            <p:cNvPr id="24" name="TextBox 24"/>
            <p:cNvSpPr txBox="1"/>
            <p:nvPr/>
          </p:nvSpPr>
          <p:spPr>
            <a:xfrm>
              <a:off x="1016425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8" action="ppaction://hlinksldjump"/>
                </a:rPr>
                <a:t>Model</a:t>
              </a:r>
            </a:p>
          </p:txBody>
        </p:sp>
        <p:sp>
          <p:nvSpPr>
            <p:cNvPr id="25" name="TextBox 25"/>
            <p:cNvSpPr txBox="1"/>
            <p:nvPr/>
          </p:nvSpPr>
          <p:spPr>
            <a:xfrm>
              <a:off x="13440873" y="111382"/>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9" action="ppaction://hlinksldjump"/>
                </a:rPr>
                <a:t>Visuals</a:t>
              </a:r>
            </a:p>
          </p:txBody>
        </p:sp>
        <p:sp>
          <p:nvSpPr>
            <p:cNvPr id="26" name="TextBox 26"/>
            <p:cNvSpPr txBox="1"/>
            <p:nvPr/>
          </p:nvSpPr>
          <p:spPr>
            <a:xfrm>
              <a:off x="1178053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0" action="ppaction://hlinksldjump"/>
                </a:rPr>
                <a:t>WebApp</a:t>
              </a:r>
            </a:p>
          </p:txBody>
        </p:sp>
        <p:sp>
          <p:nvSpPr>
            <p:cNvPr id="27" name="TextBox 27"/>
            <p:cNvSpPr txBox="1"/>
            <p:nvPr/>
          </p:nvSpPr>
          <p:spPr>
            <a:xfrm>
              <a:off x="1529863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21" action="ppaction://hlinksldjump"/>
                </a:rPr>
                <a:t>Future</a:t>
              </a:r>
            </a:p>
          </p:txBody>
        </p:sp>
      </p:grpSp>
      <p:grpSp>
        <p:nvGrpSpPr>
          <p:cNvPr id="28" name="Group 28"/>
          <p:cNvGrpSpPr/>
          <p:nvPr/>
        </p:nvGrpSpPr>
        <p:grpSpPr>
          <a:xfrm>
            <a:off x="9567619" y="6705583"/>
            <a:ext cx="8436148" cy="3212837"/>
            <a:chOff x="0" y="0"/>
            <a:chExt cx="1770604" cy="674320"/>
          </a:xfrm>
        </p:grpSpPr>
        <p:sp>
          <p:nvSpPr>
            <p:cNvPr id="29" name="Freeform 29"/>
            <p:cNvSpPr/>
            <p:nvPr/>
          </p:nvSpPr>
          <p:spPr>
            <a:xfrm>
              <a:off x="0" y="0"/>
              <a:ext cx="1770604" cy="674320"/>
            </a:xfrm>
            <a:custGeom>
              <a:avLst/>
              <a:gdLst/>
              <a:ahLst/>
              <a:cxnLst/>
              <a:rect l="l" t="t" r="r" b="b"/>
              <a:pathLst>
                <a:path w="1770604" h="674320">
                  <a:moveTo>
                    <a:pt x="0" y="0"/>
                  </a:moveTo>
                  <a:lnTo>
                    <a:pt x="1770604" y="0"/>
                  </a:lnTo>
                  <a:lnTo>
                    <a:pt x="1770604" y="674320"/>
                  </a:lnTo>
                  <a:lnTo>
                    <a:pt x="0" y="674320"/>
                  </a:lnTo>
                  <a:close/>
                </a:path>
              </a:pathLst>
            </a:custGeom>
            <a:blipFill>
              <a:blip r:embed="rId22"/>
              <a:stretch>
                <a:fillRect t="-37634" b="-37634"/>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23305" y="1005559"/>
            <a:ext cx="435995" cy="420933"/>
          </a:xfrm>
          <a:custGeom>
            <a:avLst/>
            <a:gdLst/>
            <a:ahLst/>
            <a:cxnLst/>
            <a:rect l="l" t="t" r="r" b="b"/>
            <a:pathLst>
              <a:path w="435995" h="420933">
                <a:moveTo>
                  <a:pt x="0" y="0"/>
                </a:moveTo>
                <a:lnTo>
                  <a:pt x="435995" y="0"/>
                </a:lnTo>
                <a:lnTo>
                  <a:pt x="435995" y="420933"/>
                </a:lnTo>
                <a:lnTo>
                  <a:pt x="0" y="420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84235" y="6263532"/>
            <a:ext cx="5090198" cy="2957752"/>
            <a:chOff x="0" y="0"/>
            <a:chExt cx="1340628" cy="778996"/>
          </a:xfrm>
        </p:grpSpPr>
        <p:sp>
          <p:nvSpPr>
            <p:cNvPr id="4" name="Freeform 4"/>
            <p:cNvSpPr/>
            <p:nvPr/>
          </p:nvSpPr>
          <p:spPr>
            <a:xfrm>
              <a:off x="0" y="0"/>
              <a:ext cx="1340628" cy="778996"/>
            </a:xfrm>
            <a:custGeom>
              <a:avLst/>
              <a:gdLst/>
              <a:ahLst/>
              <a:cxnLst/>
              <a:rect l="l" t="t" r="r" b="b"/>
              <a:pathLst>
                <a:path w="1340628" h="778996">
                  <a:moveTo>
                    <a:pt x="0" y="0"/>
                  </a:moveTo>
                  <a:lnTo>
                    <a:pt x="1340628" y="0"/>
                  </a:lnTo>
                  <a:lnTo>
                    <a:pt x="1340628" y="778996"/>
                  </a:lnTo>
                  <a:lnTo>
                    <a:pt x="0" y="778996"/>
                  </a:lnTo>
                  <a:close/>
                </a:path>
              </a:pathLst>
            </a:custGeom>
            <a:solidFill>
              <a:srgbClr val="00EDFF"/>
            </a:solidFill>
          </p:spPr>
        </p:sp>
        <p:sp>
          <p:nvSpPr>
            <p:cNvPr id="5" name="TextBox 5"/>
            <p:cNvSpPr txBox="1"/>
            <p:nvPr/>
          </p:nvSpPr>
          <p:spPr>
            <a:xfrm>
              <a:off x="0" y="-28575"/>
              <a:ext cx="1340628" cy="807571"/>
            </a:xfrm>
            <a:prstGeom prst="rect">
              <a:avLst/>
            </a:prstGeom>
          </p:spPr>
          <p:txBody>
            <a:bodyPr lIns="50800" tIns="50800" rIns="50800" bIns="50800" rtlCol="0" anchor="ctr"/>
            <a:lstStyle/>
            <a:p>
              <a:pPr algn="ctr">
                <a:lnSpc>
                  <a:spcPts val="2799"/>
                </a:lnSpc>
              </a:pPr>
              <a:endParaRPr/>
            </a:p>
          </p:txBody>
        </p:sp>
      </p:grpSp>
      <p:grpSp>
        <p:nvGrpSpPr>
          <p:cNvPr id="6" name="Group 6"/>
          <p:cNvGrpSpPr/>
          <p:nvPr/>
        </p:nvGrpSpPr>
        <p:grpSpPr>
          <a:xfrm>
            <a:off x="1028700" y="2185748"/>
            <a:ext cx="4055535" cy="3678292"/>
            <a:chOff x="0" y="0"/>
            <a:chExt cx="851188" cy="772011"/>
          </a:xfrm>
        </p:grpSpPr>
        <p:sp>
          <p:nvSpPr>
            <p:cNvPr id="7" name="Freeform 7"/>
            <p:cNvSpPr/>
            <p:nvPr/>
          </p:nvSpPr>
          <p:spPr>
            <a:xfrm>
              <a:off x="0" y="0"/>
              <a:ext cx="851188" cy="772011"/>
            </a:xfrm>
            <a:custGeom>
              <a:avLst/>
              <a:gdLst/>
              <a:ahLst/>
              <a:cxnLst/>
              <a:rect l="l" t="t" r="r" b="b"/>
              <a:pathLst>
                <a:path w="851188" h="772011">
                  <a:moveTo>
                    <a:pt x="0" y="0"/>
                  </a:moveTo>
                  <a:lnTo>
                    <a:pt x="851188" y="0"/>
                  </a:lnTo>
                  <a:lnTo>
                    <a:pt x="851188" y="772011"/>
                  </a:lnTo>
                  <a:lnTo>
                    <a:pt x="0" y="772011"/>
                  </a:lnTo>
                  <a:close/>
                </a:path>
              </a:pathLst>
            </a:custGeom>
            <a:blipFill>
              <a:blip r:embed="rId4"/>
              <a:stretch>
                <a:fillRect t="-5127" b="-5127"/>
              </a:stretch>
            </a:blipFill>
          </p:spPr>
        </p:sp>
      </p:grpSp>
      <p:grpSp>
        <p:nvGrpSpPr>
          <p:cNvPr id="8" name="Group 8"/>
          <p:cNvGrpSpPr/>
          <p:nvPr/>
        </p:nvGrpSpPr>
        <p:grpSpPr>
          <a:xfrm>
            <a:off x="1028700" y="6263532"/>
            <a:ext cx="3678513" cy="2957752"/>
            <a:chOff x="0" y="0"/>
            <a:chExt cx="772057" cy="620782"/>
          </a:xfrm>
        </p:grpSpPr>
        <p:sp>
          <p:nvSpPr>
            <p:cNvPr id="9" name="Freeform 9"/>
            <p:cNvSpPr/>
            <p:nvPr/>
          </p:nvSpPr>
          <p:spPr>
            <a:xfrm>
              <a:off x="0" y="0"/>
              <a:ext cx="772057" cy="620782"/>
            </a:xfrm>
            <a:custGeom>
              <a:avLst/>
              <a:gdLst/>
              <a:ahLst/>
              <a:cxnLst/>
              <a:rect l="l" t="t" r="r" b="b"/>
              <a:pathLst>
                <a:path w="772057" h="620782">
                  <a:moveTo>
                    <a:pt x="0" y="0"/>
                  </a:moveTo>
                  <a:lnTo>
                    <a:pt x="772057" y="0"/>
                  </a:lnTo>
                  <a:lnTo>
                    <a:pt x="772057" y="620782"/>
                  </a:lnTo>
                  <a:lnTo>
                    <a:pt x="0" y="620782"/>
                  </a:lnTo>
                  <a:close/>
                </a:path>
              </a:pathLst>
            </a:custGeom>
            <a:blipFill>
              <a:blip r:embed="rId5"/>
              <a:stretch>
                <a:fillRect l="-20237" r="-20237"/>
              </a:stretch>
            </a:blipFill>
          </p:spPr>
        </p:sp>
      </p:grpSp>
      <p:grpSp>
        <p:nvGrpSpPr>
          <p:cNvPr id="10" name="Group 10"/>
          <p:cNvGrpSpPr/>
          <p:nvPr/>
        </p:nvGrpSpPr>
        <p:grpSpPr>
          <a:xfrm>
            <a:off x="5454014" y="2185748"/>
            <a:ext cx="4720419" cy="3678292"/>
            <a:chOff x="0" y="0"/>
            <a:chExt cx="990736" cy="772011"/>
          </a:xfrm>
        </p:grpSpPr>
        <p:sp>
          <p:nvSpPr>
            <p:cNvPr id="11" name="Freeform 11"/>
            <p:cNvSpPr/>
            <p:nvPr/>
          </p:nvSpPr>
          <p:spPr>
            <a:xfrm>
              <a:off x="0" y="0"/>
              <a:ext cx="990736" cy="772011"/>
            </a:xfrm>
            <a:custGeom>
              <a:avLst/>
              <a:gdLst/>
              <a:ahLst/>
              <a:cxnLst/>
              <a:rect l="l" t="t" r="r" b="b"/>
              <a:pathLst>
                <a:path w="990736" h="772011">
                  <a:moveTo>
                    <a:pt x="0" y="0"/>
                  </a:moveTo>
                  <a:lnTo>
                    <a:pt x="990736" y="0"/>
                  </a:lnTo>
                  <a:lnTo>
                    <a:pt x="990736" y="772011"/>
                  </a:lnTo>
                  <a:lnTo>
                    <a:pt x="0" y="772011"/>
                  </a:lnTo>
                  <a:close/>
                </a:path>
              </a:pathLst>
            </a:custGeom>
            <a:blipFill>
              <a:blip r:embed="rId6"/>
              <a:stretch>
                <a:fillRect l="-24796" r="-24796"/>
              </a:stretch>
            </a:blipFill>
          </p:spPr>
        </p:sp>
      </p:grpSp>
      <p:sp>
        <p:nvSpPr>
          <p:cNvPr id="12" name="Freeform 12"/>
          <p:cNvSpPr/>
          <p:nvPr/>
        </p:nvSpPr>
        <p:spPr>
          <a:xfrm>
            <a:off x="10987926" y="3862148"/>
            <a:ext cx="3354130" cy="487873"/>
          </a:xfrm>
          <a:custGeom>
            <a:avLst/>
            <a:gdLst/>
            <a:ahLst/>
            <a:cxnLst/>
            <a:rect l="l" t="t" r="r" b="b"/>
            <a:pathLst>
              <a:path w="3354130" h="487873">
                <a:moveTo>
                  <a:pt x="0" y="0"/>
                </a:moveTo>
                <a:lnTo>
                  <a:pt x="3354130" y="0"/>
                </a:lnTo>
                <a:lnTo>
                  <a:pt x="3354130" y="487874"/>
                </a:lnTo>
                <a:lnTo>
                  <a:pt x="0" y="4878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3" name="Group 13"/>
          <p:cNvGrpSpPr/>
          <p:nvPr/>
        </p:nvGrpSpPr>
        <p:grpSpPr>
          <a:xfrm>
            <a:off x="50200" y="900591"/>
            <a:ext cx="16626945" cy="534702"/>
            <a:chOff x="0" y="0"/>
            <a:chExt cx="22169260" cy="712937"/>
          </a:xfrm>
        </p:grpSpPr>
        <p:sp>
          <p:nvSpPr>
            <p:cNvPr id="14" name="TextBox 14"/>
            <p:cNvSpPr txBox="1"/>
            <p:nvPr/>
          </p:nvSpPr>
          <p:spPr>
            <a:xfrm>
              <a:off x="17762477" y="-8657"/>
              <a:ext cx="4406783" cy="663576"/>
            </a:xfrm>
            <a:prstGeom prst="rect">
              <a:avLst/>
            </a:prstGeom>
          </p:spPr>
          <p:txBody>
            <a:bodyPr lIns="0" tIns="0" rIns="0" bIns="0" rtlCol="0" anchor="t">
              <a:spAutoFit/>
            </a:bodyPr>
            <a:lstStyle/>
            <a:p>
              <a:pPr algn="r">
                <a:lnSpc>
                  <a:spcPts val="4199"/>
                </a:lnSpc>
              </a:pPr>
              <a:r>
                <a:rPr lang="en-US" sz="2999" b="1">
                  <a:solidFill>
                    <a:srgbClr val="FFFFFF"/>
                  </a:solidFill>
                  <a:latin typeface="Roboto Bold"/>
                  <a:ea typeface="Roboto Bold"/>
                  <a:cs typeface="Roboto Bold"/>
                  <a:sym typeface="Roboto Bold"/>
                </a:rPr>
                <a:t>NARESH D</a:t>
              </a:r>
            </a:p>
          </p:txBody>
        </p:sp>
        <p:sp>
          <p:nvSpPr>
            <p:cNvPr id="15" name="TextBox 15"/>
            <p:cNvSpPr txBox="1"/>
            <p:nvPr/>
          </p:nvSpPr>
          <p:spPr>
            <a:xfrm>
              <a:off x="1560987"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9" action="ppaction://hlinksldjump"/>
                </a:rPr>
                <a:t>Home</a:t>
              </a:r>
            </a:p>
          </p:txBody>
        </p:sp>
        <p:sp>
          <p:nvSpPr>
            <p:cNvPr id="16" name="TextBox 16"/>
            <p:cNvSpPr txBox="1"/>
            <p:nvPr/>
          </p:nvSpPr>
          <p:spPr>
            <a:xfrm>
              <a:off x="3130116"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0" action="ppaction://hlinksldjump"/>
                </a:rPr>
                <a:t>Problem</a:t>
              </a:r>
            </a:p>
          </p:txBody>
        </p:sp>
        <p:sp>
          <p:nvSpPr>
            <p:cNvPr id="17" name="TextBox 17"/>
            <p:cNvSpPr txBox="1"/>
            <p:nvPr/>
          </p:nvSpPr>
          <p:spPr>
            <a:xfrm>
              <a:off x="450874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1" action="ppaction://hlinksldjump"/>
                </a:rPr>
                <a:t>Solution</a:t>
              </a:r>
            </a:p>
          </p:txBody>
        </p:sp>
        <p:grpSp>
          <p:nvGrpSpPr>
            <p:cNvPr id="18" name="Group 18"/>
            <p:cNvGrpSpPr/>
            <p:nvPr/>
          </p:nvGrpSpPr>
          <p:grpSpPr>
            <a:xfrm>
              <a:off x="0" y="0"/>
              <a:ext cx="1371600" cy="712937"/>
              <a:chOff x="0" y="0"/>
              <a:chExt cx="270933" cy="140827"/>
            </a:xfrm>
          </p:grpSpPr>
          <p:sp>
            <p:nvSpPr>
              <p:cNvPr id="19" name="Freeform 19"/>
              <p:cNvSpPr/>
              <p:nvPr/>
            </p:nvSpPr>
            <p:spPr>
              <a:xfrm>
                <a:off x="0" y="0"/>
                <a:ext cx="270933" cy="140827"/>
              </a:xfrm>
              <a:custGeom>
                <a:avLst/>
                <a:gdLst/>
                <a:ahLst/>
                <a:cxnLst/>
                <a:rect l="l" t="t" r="r" b="b"/>
                <a:pathLst>
                  <a:path w="270933" h="140827">
                    <a:moveTo>
                      <a:pt x="0" y="0"/>
                    </a:moveTo>
                    <a:lnTo>
                      <a:pt x="270933" y="0"/>
                    </a:lnTo>
                    <a:lnTo>
                      <a:pt x="270933" y="140827"/>
                    </a:lnTo>
                    <a:lnTo>
                      <a:pt x="0" y="140827"/>
                    </a:lnTo>
                    <a:close/>
                  </a:path>
                </a:pathLst>
              </a:custGeom>
              <a:solidFill>
                <a:srgbClr val="00EDFF"/>
              </a:solidFill>
            </p:spPr>
          </p:sp>
          <p:sp>
            <p:nvSpPr>
              <p:cNvPr id="20" name="TextBox 20"/>
              <p:cNvSpPr txBox="1"/>
              <p:nvPr/>
            </p:nvSpPr>
            <p:spPr>
              <a:xfrm>
                <a:off x="0" y="-47625"/>
                <a:ext cx="270933" cy="188452"/>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380894" y="139957"/>
              <a:ext cx="538575" cy="358825"/>
            </a:xfrm>
            <a:custGeom>
              <a:avLst/>
              <a:gdLst/>
              <a:ahLst/>
              <a:cxnLst/>
              <a:rect l="l" t="t" r="r" b="b"/>
              <a:pathLst>
                <a:path w="538575" h="358825">
                  <a:moveTo>
                    <a:pt x="0" y="0"/>
                  </a:moveTo>
                  <a:lnTo>
                    <a:pt x="538575" y="0"/>
                  </a:lnTo>
                  <a:lnTo>
                    <a:pt x="538575" y="358825"/>
                  </a:lnTo>
                  <a:lnTo>
                    <a:pt x="0" y="3588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2" name="TextBox 22"/>
            <p:cNvSpPr txBox="1"/>
            <p:nvPr/>
          </p:nvSpPr>
          <p:spPr>
            <a:xfrm>
              <a:off x="6434439"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4" action="ppaction://hlinksldjump"/>
                </a:rPr>
                <a:t>TechStack</a:t>
              </a:r>
            </a:p>
          </p:txBody>
        </p:sp>
        <p:sp>
          <p:nvSpPr>
            <p:cNvPr id="23" name="TextBox 23"/>
            <p:cNvSpPr txBox="1"/>
            <p:nvPr/>
          </p:nvSpPr>
          <p:spPr>
            <a:xfrm>
              <a:off x="8360135"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5" action="ppaction://hlinksldjump"/>
                </a:rPr>
                <a:t>DataSet</a:t>
              </a:r>
            </a:p>
          </p:txBody>
        </p:sp>
        <p:sp>
          <p:nvSpPr>
            <p:cNvPr id="24" name="TextBox 24"/>
            <p:cNvSpPr txBox="1"/>
            <p:nvPr/>
          </p:nvSpPr>
          <p:spPr>
            <a:xfrm>
              <a:off x="1016425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6" action="ppaction://hlinksldjump"/>
                </a:rPr>
                <a:t>Model</a:t>
              </a:r>
            </a:p>
          </p:txBody>
        </p:sp>
        <p:sp>
          <p:nvSpPr>
            <p:cNvPr id="25" name="TextBox 25"/>
            <p:cNvSpPr txBox="1"/>
            <p:nvPr/>
          </p:nvSpPr>
          <p:spPr>
            <a:xfrm>
              <a:off x="13440873" y="111382"/>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7" action="ppaction://hlinksldjump"/>
                </a:rPr>
                <a:t>Visuals</a:t>
              </a:r>
            </a:p>
          </p:txBody>
        </p:sp>
        <p:sp>
          <p:nvSpPr>
            <p:cNvPr id="26" name="TextBox 26"/>
            <p:cNvSpPr txBox="1"/>
            <p:nvPr/>
          </p:nvSpPr>
          <p:spPr>
            <a:xfrm>
              <a:off x="1178053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8" action="ppaction://hlinksldjump"/>
                </a:rPr>
                <a:t>WebApp</a:t>
              </a:r>
            </a:p>
          </p:txBody>
        </p:sp>
        <p:sp>
          <p:nvSpPr>
            <p:cNvPr id="27" name="TextBox 27"/>
            <p:cNvSpPr txBox="1"/>
            <p:nvPr/>
          </p:nvSpPr>
          <p:spPr>
            <a:xfrm>
              <a:off x="1529863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9" action="ppaction://hlinksldjump"/>
                </a:rPr>
                <a:t>Future</a:t>
              </a:r>
            </a:p>
          </p:txBody>
        </p:sp>
      </p:grpSp>
      <p:sp>
        <p:nvSpPr>
          <p:cNvPr id="28" name="TextBox 28"/>
          <p:cNvSpPr txBox="1"/>
          <p:nvPr/>
        </p:nvSpPr>
        <p:spPr>
          <a:xfrm>
            <a:off x="10987926" y="2166698"/>
            <a:ext cx="6271374" cy="1695450"/>
          </a:xfrm>
          <a:prstGeom prst="rect">
            <a:avLst/>
          </a:prstGeom>
        </p:spPr>
        <p:txBody>
          <a:bodyPr lIns="0" tIns="0" rIns="0" bIns="0" rtlCol="0" anchor="t">
            <a:spAutoFit/>
          </a:bodyPr>
          <a:lstStyle/>
          <a:p>
            <a:pPr marL="0" lvl="0" indent="0" algn="l">
              <a:lnSpc>
                <a:spcPts val="6000"/>
              </a:lnSpc>
              <a:spcBef>
                <a:spcPct val="0"/>
              </a:spcBef>
            </a:pPr>
            <a:r>
              <a:rPr lang="en-US" sz="6000">
                <a:solidFill>
                  <a:srgbClr val="00EDFF"/>
                </a:solidFill>
                <a:latin typeface="Academy"/>
                <a:ea typeface="Academy"/>
                <a:cs typeface="Academy"/>
                <a:sym typeface="Academy"/>
              </a:rPr>
              <a:t>S</a:t>
            </a:r>
            <a:r>
              <a:rPr lang="en-US" sz="6000" u="none" strike="noStrike">
                <a:solidFill>
                  <a:srgbClr val="00EDFF"/>
                </a:solidFill>
                <a:latin typeface="Academy"/>
                <a:ea typeface="Academy"/>
                <a:cs typeface="Academy"/>
                <a:sym typeface="Academy"/>
              </a:rPr>
              <a:t>EE FRAUD IN ACTION</a:t>
            </a:r>
          </a:p>
        </p:txBody>
      </p:sp>
      <p:sp>
        <p:nvSpPr>
          <p:cNvPr id="29" name="TextBox 29"/>
          <p:cNvSpPr txBox="1"/>
          <p:nvPr/>
        </p:nvSpPr>
        <p:spPr>
          <a:xfrm>
            <a:off x="10987926" y="5848350"/>
            <a:ext cx="6271374" cy="3125470"/>
          </a:xfrm>
          <a:prstGeom prst="rect">
            <a:avLst/>
          </a:prstGeom>
        </p:spPr>
        <p:txBody>
          <a:bodyPr lIns="0" tIns="0" rIns="0" bIns="0" rtlCol="0" anchor="t">
            <a:spAutoFit/>
          </a:bodyPr>
          <a:lstStyle/>
          <a:p>
            <a:pPr marL="474979" lvl="1" indent="-237490" algn="l">
              <a:lnSpc>
                <a:spcPts val="3079"/>
              </a:lnSpc>
              <a:buFont typeface="Arial"/>
              <a:buChar char="•"/>
            </a:pPr>
            <a:r>
              <a:rPr lang="en-US" sz="2199">
                <a:solidFill>
                  <a:srgbClr val="FFFFFF"/>
                </a:solidFill>
                <a:latin typeface="Poppins"/>
                <a:ea typeface="Poppins"/>
                <a:cs typeface="Poppins"/>
                <a:sym typeface="Poppins"/>
              </a:rPr>
              <a:t>Provides a clear and concise view of fraud patterns.</a:t>
            </a:r>
          </a:p>
          <a:p>
            <a:pPr marL="474979" lvl="1" indent="-237490" algn="l">
              <a:lnSpc>
                <a:spcPts val="3079"/>
              </a:lnSpc>
              <a:buFont typeface="Arial"/>
              <a:buChar char="•"/>
            </a:pPr>
            <a:r>
              <a:rPr lang="en-US" sz="2199">
                <a:solidFill>
                  <a:srgbClr val="FFFFFF"/>
                </a:solidFill>
                <a:latin typeface="Poppins"/>
                <a:ea typeface="Poppins"/>
                <a:cs typeface="Poppins"/>
                <a:sym typeface="Poppins"/>
              </a:rPr>
              <a:t>Helps users quickly identify anomalies and understand trends without analyzing raw data.</a:t>
            </a:r>
          </a:p>
          <a:p>
            <a:pPr marL="474979" lvl="1" indent="-237490" algn="l">
              <a:lnSpc>
                <a:spcPts val="3079"/>
              </a:lnSpc>
              <a:spcBef>
                <a:spcPct val="0"/>
              </a:spcBef>
              <a:buFont typeface="Arial"/>
              <a:buChar char="•"/>
            </a:pPr>
            <a:r>
              <a:rPr lang="en-US" sz="2199">
                <a:solidFill>
                  <a:srgbClr val="FFFFFF"/>
                </a:solidFill>
                <a:latin typeface="Poppins"/>
                <a:ea typeface="Poppins"/>
                <a:cs typeface="Poppins"/>
                <a:sym typeface="Poppins"/>
              </a:rPr>
              <a:t>Enhances decision-making and makes results user-friendly.</a:t>
            </a:r>
          </a:p>
          <a:p>
            <a:pPr marL="0" lvl="0" indent="0" algn="l">
              <a:lnSpc>
                <a:spcPts val="3079"/>
              </a:lnSpc>
              <a:spcBef>
                <a:spcPct val="0"/>
              </a:spcBef>
            </a:pPr>
            <a:endParaRPr lang="en-US" sz="2199">
              <a:solidFill>
                <a:srgbClr val="FFFFFF"/>
              </a:solidFill>
              <a:latin typeface="Poppins"/>
              <a:ea typeface="Poppins"/>
              <a:cs typeface="Poppins"/>
              <a:sym typeface="Poppins"/>
            </a:endParaRPr>
          </a:p>
        </p:txBody>
      </p:sp>
      <p:sp>
        <p:nvSpPr>
          <p:cNvPr id="30" name="TextBox 30"/>
          <p:cNvSpPr txBox="1"/>
          <p:nvPr/>
        </p:nvSpPr>
        <p:spPr>
          <a:xfrm>
            <a:off x="10987926" y="4702175"/>
            <a:ext cx="4825789"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FFFFFF"/>
                </a:solidFill>
                <a:latin typeface="Poppins Bold"/>
                <a:ea typeface="Poppins Bold"/>
                <a:cs typeface="Poppins Bold"/>
                <a:sym typeface="Poppins Bold"/>
              </a:rPr>
              <a:t>Reason</a:t>
            </a:r>
          </a:p>
        </p:txBody>
      </p:sp>
      <p:sp>
        <p:nvSpPr>
          <p:cNvPr id="31" name="TextBox 31"/>
          <p:cNvSpPr txBox="1"/>
          <p:nvPr/>
        </p:nvSpPr>
        <p:spPr>
          <a:xfrm>
            <a:off x="5327911" y="7090858"/>
            <a:ext cx="4602847" cy="2130425"/>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000000"/>
                </a:solidFill>
                <a:latin typeface="Poppins"/>
                <a:ea typeface="Poppins"/>
                <a:cs typeface="Poppins"/>
                <a:sym typeface="Poppins"/>
              </a:rPr>
              <a:t>Bar Charts: Show the number of fraudulent vs normal transactions.</a:t>
            </a:r>
          </a:p>
          <a:p>
            <a:pPr marL="431801" lvl="1" indent="-215900" algn="l">
              <a:lnSpc>
                <a:spcPts val="2800"/>
              </a:lnSpc>
              <a:spcBef>
                <a:spcPct val="0"/>
              </a:spcBef>
              <a:buFont typeface="Arial"/>
              <a:buChar char="•"/>
            </a:pPr>
            <a:r>
              <a:rPr lang="en-US" sz="2000">
                <a:solidFill>
                  <a:srgbClr val="000000"/>
                </a:solidFill>
                <a:latin typeface="Poppins"/>
                <a:ea typeface="Poppins"/>
                <a:cs typeface="Poppins"/>
                <a:sym typeface="Poppins"/>
              </a:rPr>
              <a:t>Line Charts: Highlight trends of fraud over time.</a:t>
            </a:r>
          </a:p>
          <a:p>
            <a:pPr marL="0" lvl="0" indent="0" algn="l">
              <a:lnSpc>
                <a:spcPts val="2800"/>
              </a:lnSpc>
              <a:spcBef>
                <a:spcPct val="0"/>
              </a:spcBef>
            </a:pPr>
            <a:endParaRPr lang="en-US" sz="2000">
              <a:solidFill>
                <a:srgbClr val="000000"/>
              </a:solidFill>
              <a:latin typeface="Poppins"/>
              <a:ea typeface="Poppins"/>
              <a:cs typeface="Poppins"/>
              <a:sym typeface="Poppins"/>
            </a:endParaRPr>
          </a:p>
        </p:txBody>
      </p:sp>
      <p:sp>
        <p:nvSpPr>
          <p:cNvPr id="32" name="TextBox 32"/>
          <p:cNvSpPr txBox="1"/>
          <p:nvPr/>
        </p:nvSpPr>
        <p:spPr>
          <a:xfrm>
            <a:off x="5327911" y="6465086"/>
            <a:ext cx="4602847"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000000"/>
                </a:solidFill>
                <a:latin typeface="Poppins Bold"/>
                <a:ea typeface="Poppins Bold"/>
                <a:cs typeface="Poppins Bold"/>
                <a:sym typeface="Poppins Bold"/>
              </a:rPr>
              <a:t>Visuals Used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823305" y="1005559"/>
            <a:ext cx="435995" cy="420933"/>
          </a:xfrm>
          <a:custGeom>
            <a:avLst/>
            <a:gdLst/>
            <a:ahLst/>
            <a:cxnLst/>
            <a:rect l="l" t="t" r="r" b="b"/>
            <a:pathLst>
              <a:path w="435995" h="420933">
                <a:moveTo>
                  <a:pt x="0" y="0"/>
                </a:moveTo>
                <a:lnTo>
                  <a:pt x="435995" y="0"/>
                </a:lnTo>
                <a:lnTo>
                  <a:pt x="435995" y="420933"/>
                </a:lnTo>
                <a:lnTo>
                  <a:pt x="0" y="4209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0" y="5543963"/>
            <a:ext cx="18288000" cy="4806422"/>
            <a:chOff x="0" y="0"/>
            <a:chExt cx="3838341" cy="1008786"/>
          </a:xfrm>
        </p:grpSpPr>
        <p:sp>
          <p:nvSpPr>
            <p:cNvPr id="4" name="Freeform 4"/>
            <p:cNvSpPr/>
            <p:nvPr/>
          </p:nvSpPr>
          <p:spPr>
            <a:xfrm>
              <a:off x="0" y="0"/>
              <a:ext cx="3838341" cy="1008786"/>
            </a:xfrm>
            <a:custGeom>
              <a:avLst/>
              <a:gdLst/>
              <a:ahLst/>
              <a:cxnLst/>
              <a:rect l="l" t="t" r="r" b="b"/>
              <a:pathLst>
                <a:path w="3838341" h="1008786">
                  <a:moveTo>
                    <a:pt x="0" y="0"/>
                  </a:moveTo>
                  <a:lnTo>
                    <a:pt x="3838341" y="0"/>
                  </a:lnTo>
                  <a:lnTo>
                    <a:pt x="3838341" y="1008786"/>
                  </a:lnTo>
                  <a:lnTo>
                    <a:pt x="0" y="1008786"/>
                  </a:lnTo>
                  <a:close/>
                </a:path>
              </a:pathLst>
            </a:custGeom>
            <a:blipFill>
              <a:blip r:embed="rId4"/>
              <a:stretch>
                <a:fillRect t="-80094" b="-80094"/>
              </a:stretch>
            </a:blipFill>
          </p:spPr>
        </p:sp>
      </p:grpSp>
      <p:sp>
        <p:nvSpPr>
          <p:cNvPr id="5" name="Freeform 5"/>
          <p:cNvSpPr/>
          <p:nvPr/>
        </p:nvSpPr>
        <p:spPr>
          <a:xfrm>
            <a:off x="1028700" y="3049065"/>
            <a:ext cx="696391" cy="783573"/>
          </a:xfrm>
          <a:custGeom>
            <a:avLst/>
            <a:gdLst/>
            <a:ahLst/>
            <a:cxnLst/>
            <a:rect l="l" t="t" r="r" b="b"/>
            <a:pathLst>
              <a:path w="696391" h="783573">
                <a:moveTo>
                  <a:pt x="0" y="0"/>
                </a:moveTo>
                <a:lnTo>
                  <a:pt x="696391" y="0"/>
                </a:lnTo>
                <a:lnTo>
                  <a:pt x="696391" y="783573"/>
                </a:lnTo>
                <a:lnTo>
                  <a:pt x="0" y="78357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6" name="Group 6"/>
          <p:cNvGrpSpPr/>
          <p:nvPr/>
        </p:nvGrpSpPr>
        <p:grpSpPr>
          <a:xfrm>
            <a:off x="50200" y="900591"/>
            <a:ext cx="16626945" cy="534702"/>
            <a:chOff x="0" y="0"/>
            <a:chExt cx="22169260" cy="712937"/>
          </a:xfrm>
        </p:grpSpPr>
        <p:sp>
          <p:nvSpPr>
            <p:cNvPr id="7" name="TextBox 7"/>
            <p:cNvSpPr txBox="1"/>
            <p:nvPr/>
          </p:nvSpPr>
          <p:spPr>
            <a:xfrm>
              <a:off x="17762477" y="-8657"/>
              <a:ext cx="4406783" cy="663576"/>
            </a:xfrm>
            <a:prstGeom prst="rect">
              <a:avLst/>
            </a:prstGeom>
          </p:spPr>
          <p:txBody>
            <a:bodyPr lIns="0" tIns="0" rIns="0" bIns="0" rtlCol="0" anchor="t">
              <a:spAutoFit/>
            </a:bodyPr>
            <a:lstStyle/>
            <a:p>
              <a:pPr algn="r">
                <a:lnSpc>
                  <a:spcPts val="4199"/>
                </a:lnSpc>
              </a:pPr>
              <a:r>
                <a:rPr lang="en-US" sz="2999" b="1">
                  <a:solidFill>
                    <a:srgbClr val="FFFFFF"/>
                  </a:solidFill>
                  <a:latin typeface="Roboto Bold"/>
                  <a:ea typeface="Roboto Bold"/>
                  <a:cs typeface="Roboto Bold"/>
                  <a:sym typeface="Roboto Bold"/>
                </a:rPr>
                <a:t>NARESH D</a:t>
              </a:r>
            </a:p>
          </p:txBody>
        </p:sp>
        <p:sp>
          <p:nvSpPr>
            <p:cNvPr id="8" name="TextBox 8"/>
            <p:cNvSpPr txBox="1"/>
            <p:nvPr/>
          </p:nvSpPr>
          <p:spPr>
            <a:xfrm>
              <a:off x="1560987"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7" action="ppaction://hlinksldjump"/>
                </a:rPr>
                <a:t>Home</a:t>
              </a:r>
            </a:p>
          </p:txBody>
        </p:sp>
        <p:sp>
          <p:nvSpPr>
            <p:cNvPr id="9" name="TextBox 9"/>
            <p:cNvSpPr txBox="1"/>
            <p:nvPr/>
          </p:nvSpPr>
          <p:spPr>
            <a:xfrm>
              <a:off x="3130116" y="111382"/>
              <a:ext cx="1378629"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8" action="ppaction://hlinksldjump"/>
                </a:rPr>
                <a:t>Problem</a:t>
              </a:r>
            </a:p>
          </p:txBody>
        </p:sp>
        <p:sp>
          <p:nvSpPr>
            <p:cNvPr id="10" name="TextBox 10"/>
            <p:cNvSpPr txBox="1"/>
            <p:nvPr/>
          </p:nvSpPr>
          <p:spPr>
            <a:xfrm>
              <a:off x="450874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9" action="ppaction://hlinksldjump"/>
                </a:rPr>
                <a:t>Solution</a:t>
              </a:r>
            </a:p>
          </p:txBody>
        </p:sp>
        <p:grpSp>
          <p:nvGrpSpPr>
            <p:cNvPr id="11" name="Group 11"/>
            <p:cNvGrpSpPr/>
            <p:nvPr/>
          </p:nvGrpSpPr>
          <p:grpSpPr>
            <a:xfrm>
              <a:off x="0" y="0"/>
              <a:ext cx="1371600" cy="712937"/>
              <a:chOff x="0" y="0"/>
              <a:chExt cx="270933" cy="140827"/>
            </a:xfrm>
          </p:grpSpPr>
          <p:sp>
            <p:nvSpPr>
              <p:cNvPr id="12" name="Freeform 12"/>
              <p:cNvSpPr/>
              <p:nvPr/>
            </p:nvSpPr>
            <p:spPr>
              <a:xfrm>
                <a:off x="0" y="0"/>
                <a:ext cx="270933" cy="140827"/>
              </a:xfrm>
              <a:custGeom>
                <a:avLst/>
                <a:gdLst/>
                <a:ahLst/>
                <a:cxnLst/>
                <a:rect l="l" t="t" r="r" b="b"/>
                <a:pathLst>
                  <a:path w="270933" h="140827">
                    <a:moveTo>
                      <a:pt x="0" y="0"/>
                    </a:moveTo>
                    <a:lnTo>
                      <a:pt x="270933" y="0"/>
                    </a:lnTo>
                    <a:lnTo>
                      <a:pt x="270933" y="140827"/>
                    </a:lnTo>
                    <a:lnTo>
                      <a:pt x="0" y="140827"/>
                    </a:lnTo>
                    <a:close/>
                  </a:path>
                </a:pathLst>
              </a:custGeom>
              <a:solidFill>
                <a:srgbClr val="00EDFF"/>
              </a:solidFill>
            </p:spPr>
          </p:sp>
          <p:sp>
            <p:nvSpPr>
              <p:cNvPr id="13" name="TextBox 13"/>
              <p:cNvSpPr txBox="1"/>
              <p:nvPr/>
            </p:nvSpPr>
            <p:spPr>
              <a:xfrm>
                <a:off x="0" y="-47625"/>
                <a:ext cx="270933" cy="188452"/>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80894" y="139957"/>
              <a:ext cx="538575" cy="358825"/>
            </a:xfrm>
            <a:custGeom>
              <a:avLst/>
              <a:gdLst/>
              <a:ahLst/>
              <a:cxnLst/>
              <a:rect l="l" t="t" r="r" b="b"/>
              <a:pathLst>
                <a:path w="538575" h="358825">
                  <a:moveTo>
                    <a:pt x="0" y="0"/>
                  </a:moveTo>
                  <a:lnTo>
                    <a:pt x="538575" y="0"/>
                  </a:lnTo>
                  <a:lnTo>
                    <a:pt x="538575" y="358825"/>
                  </a:lnTo>
                  <a:lnTo>
                    <a:pt x="0" y="35882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6434439"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2" action="ppaction://hlinksldjump"/>
                </a:rPr>
                <a:t>TechStack</a:t>
              </a:r>
            </a:p>
          </p:txBody>
        </p:sp>
        <p:sp>
          <p:nvSpPr>
            <p:cNvPr id="16" name="TextBox 16"/>
            <p:cNvSpPr txBox="1"/>
            <p:nvPr/>
          </p:nvSpPr>
          <p:spPr>
            <a:xfrm>
              <a:off x="8360135"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3" action="ppaction://hlinksldjump"/>
                </a:rPr>
                <a:t>DataSet</a:t>
              </a:r>
            </a:p>
          </p:txBody>
        </p:sp>
        <p:sp>
          <p:nvSpPr>
            <p:cNvPr id="17" name="TextBox 17"/>
            <p:cNvSpPr txBox="1"/>
            <p:nvPr/>
          </p:nvSpPr>
          <p:spPr>
            <a:xfrm>
              <a:off x="1016425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4" action="ppaction://hlinksldjump"/>
                </a:rPr>
                <a:t>Model</a:t>
              </a:r>
            </a:p>
          </p:txBody>
        </p:sp>
        <p:sp>
          <p:nvSpPr>
            <p:cNvPr id="18" name="TextBox 18"/>
            <p:cNvSpPr txBox="1"/>
            <p:nvPr/>
          </p:nvSpPr>
          <p:spPr>
            <a:xfrm>
              <a:off x="13440873" y="111382"/>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5" action="ppaction://hlinksldjump"/>
                </a:rPr>
                <a:t>Visuals</a:t>
              </a:r>
            </a:p>
          </p:txBody>
        </p:sp>
        <p:sp>
          <p:nvSpPr>
            <p:cNvPr id="19" name="TextBox 19"/>
            <p:cNvSpPr txBox="1"/>
            <p:nvPr/>
          </p:nvSpPr>
          <p:spPr>
            <a:xfrm>
              <a:off x="11780534"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6" action="ppaction://hlinksldjump"/>
                </a:rPr>
                <a:t>WebApp</a:t>
              </a:r>
            </a:p>
          </p:txBody>
        </p:sp>
        <p:sp>
          <p:nvSpPr>
            <p:cNvPr id="20" name="TextBox 20"/>
            <p:cNvSpPr txBox="1"/>
            <p:nvPr/>
          </p:nvSpPr>
          <p:spPr>
            <a:xfrm>
              <a:off x="15298638" y="126810"/>
              <a:ext cx="2155018" cy="430742"/>
            </a:xfrm>
            <a:prstGeom prst="rect">
              <a:avLst/>
            </a:prstGeom>
          </p:spPr>
          <p:txBody>
            <a:bodyPr lIns="0" tIns="0" rIns="0" bIns="0" rtlCol="0" anchor="t">
              <a:spAutoFit/>
            </a:bodyPr>
            <a:lstStyle/>
            <a:p>
              <a:pPr algn="ctr">
                <a:lnSpc>
                  <a:spcPts val="2799"/>
                </a:lnSpc>
              </a:pPr>
              <a:r>
                <a:rPr lang="en-US" sz="1999" u="sng">
                  <a:solidFill>
                    <a:srgbClr val="FFFFFF"/>
                  </a:solidFill>
                  <a:latin typeface="Nunito"/>
                  <a:ea typeface="Nunito"/>
                  <a:cs typeface="Nunito"/>
                  <a:sym typeface="Nunito"/>
                  <a:hlinkClick r:id="rId17" action="ppaction://hlinksldjump"/>
                </a:rPr>
                <a:t>Future</a:t>
              </a:r>
            </a:p>
          </p:txBody>
        </p:sp>
      </p:grpSp>
      <p:sp>
        <p:nvSpPr>
          <p:cNvPr id="21" name="TextBox 21"/>
          <p:cNvSpPr txBox="1"/>
          <p:nvPr/>
        </p:nvSpPr>
        <p:spPr>
          <a:xfrm>
            <a:off x="1320494" y="2216580"/>
            <a:ext cx="15647012" cy="832485"/>
          </a:xfrm>
          <a:prstGeom prst="rect">
            <a:avLst/>
          </a:prstGeom>
        </p:spPr>
        <p:txBody>
          <a:bodyPr lIns="0" tIns="0" rIns="0" bIns="0" rtlCol="0" anchor="t">
            <a:spAutoFit/>
          </a:bodyPr>
          <a:lstStyle/>
          <a:p>
            <a:pPr marL="0" lvl="0" indent="0" algn="ctr">
              <a:lnSpc>
                <a:spcPts val="5400"/>
              </a:lnSpc>
              <a:spcBef>
                <a:spcPct val="0"/>
              </a:spcBef>
            </a:pPr>
            <a:r>
              <a:rPr lang="en-US" sz="5400">
                <a:solidFill>
                  <a:srgbClr val="00EDFF"/>
                </a:solidFill>
                <a:latin typeface="Academy"/>
                <a:ea typeface="Academy"/>
                <a:cs typeface="Academy"/>
                <a:sym typeface="Academy"/>
              </a:rPr>
              <a:t>N</a:t>
            </a:r>
            <a:r>
              <a:rPr lang="en-US" sz="5400" u="none" strike="noStrike">
                <a:solidFill>
                  <a:srgbClr val="00EDFF"/>
                </a:solidFill>
                <a:latin typeface="Academy"/>
                <a:ea typeface="Academy"/>
                <a:cs typeface="Academy"/>
                <a:sym typeface="Academy"/>
              </a:rPr>
              <a:t>EXT FRONTIER IN FRAUD DETECTION</a:t>
            </a:r>
          </a:p>
        </p:txBody>
      </p:sp>
      <p:sp>
        <p:nvSpPr>
          <p:cNvPr id="22" name="TextBox 22"/>
          <p:cNvSpPr txBox="1"/>
          <p:nvPr/>
        </p:nvSpPr>
        <p:spPr>
          <a:xfrm>
            <a:off x="10544389" y="3765963"/>
            <a:ext cx="6714911" cy="177800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FFFF"/>
                </a:solidFill>
                <a:latin typeface="Poppins"/>
                <a:ea typeface="Poppins"/>
                <a:cs typeface="Poppins"/>
                <a:sym typeface="Poppins"/>
              </a:rPr>
              <a:t>Extend the web app to support multiple banks and financial institutions.</a:t>
            </a:r>
          </a:p>
          <a:p>
            <a:pPr marL="431801" lvl="1" indent="-215900" algn="l">
              <a:lnSpc>
                <a:spcPts val="2800"/>
              </a:lnSpc>
              <a:spcBef>
                <a:spcPct val="0"/>
              </a:spcBef>
              <a:buFont typeface="Arial"/>
              <a:buChar char="•"/>
            </a:pPr>
            <a:r>
              <a:rPr lang="en-US" sz="2000">
                <a:solidFill>
                  <a:srgbClr val="FFFFFF"/>
                </a:solidFill>
                <a:latin typeface="Poppins"/>
                <a:ea typeface="Poppins"/>
                <a:cs typeface="Poppins"/>
                <a:sym typeface="Poppins"/>
              </a:rPr>
              <a:t>Add predictive analytics to prevent fraud before it happens.</a:t>
            </a:r>
          </a:p>
          <a:p>
            <a:pPr marL="0" lvl="0" indent="0" algn="l">
              <a:lnSpc>
                <a:spcPts val="2800"/>
              </a:lnSpc>
              <a:spcBef>
                <a:spcPct val="0"/>
              </a:spcBef>
            </a:pPr>
            <a:endParaRPr lang="en-US" sz="2000">
              <a:solidFill>
                <a:srgbClr val="FFFFFF"/>
              </a:solidFill>
              <a:latin typeface="Poppins"/>
              <a:ea typeface="Poppins"/>
              <a:cs typeface="Poppins"/>
              <a:sym typeface="Poppins"/>
            </a:endParaRPr>
          </a:p>
        </p:txBody>
      </p:sp>
      <p:sp>
        <p:nvSpPr>
          <p:cNvPr id="23" name="TextBox 23"/>
          <p:cNvSpPr txBox="1"/>
          <p:nvPr/>
        </p:nvSpPr>
        <p:spPr>
          <a:xfrm>
            <a:off x="10703972" y="3155548"/>
            <a:ext cx="4429611"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FFFFFF"/>
                </a:solidFill>
                <a:latin typeface="Poppins Bold"/>
                <a:ea typeface="Poppins Bold"/>
                <a:cs typeface="Poppins Bold"/>
                <a:sym typeface="Poppins Bold"/>
              </a:rPr>
              <a:t>Broader Scope</a:t>
            </a:r>
          </a:p>
        </p:txBody>
      </p:sp>
      <p:sp>
        <p:nvSpPr>
          <p:cNvPr id="24" name="TextBox 24"/>
          <p:cNvSpPr txBox="1"/>
          <p:nvPr/>
        </p:nvSpPr>
        <p:spPr>
          <a:xfrm>
            <a:off x="2057400" y="3765963"/>
            <a:ext cx="6567317" cy="177800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FFFF"/>
                </a:solidFill>
                <a:latin typeface="Poppins"/>
                <a:ea typeface="Poppins"/>
                <a:cs typeface="Poppins"/>
                <a:sym typeface="Poppins"/>
              </a:rPr>
              <a:t>Integrate real-time streaming data for instant fraud alerts.</a:t>
            </a:r>
          </a:p>
          <a:p>
            <a:pPr marL="431801" lvl="1" indent="-215900" algn="l">
              <a:lnSpc>
                <a:spcPts val="2800"/>
              </a:lnSpc>
              <a:spcBef>
                <a:spcPct val="0"/>
              </a:spcBef>
              <a:buFont typeface="Arial"/>
              <a:buChar char="•"/>
            </a:pPr>
            <a:r>
              <a:rPr lang="en-US" sz="2000">
                <a:solidFill>
                  <a:srgbClr val="FFFFFF"/>
                </a:solidFill>
                <a:latin typeface="Poppins"/>
                <a:ea typeface="Poppins"/>
                <a:cs typeface="Poppins"/>
                <a:sym typeface="Poppins"/>
              </a:rPr>
              <a:t>Expand ML models with deep learning for more complex anomaly detection.</a:t>
            </a:r>
          </a:p>
          <a:p>
            <a:pPr marL="0" lvl="0" indent="0" algn="l">
              <a:lnSpc>
                <a:spcPts val="2800"/>
              </a:lnSpc>
              <a:spcBef>
                <a:spcPct val="0"/>
              </a:spcBef>
            </a:pPr>
            <a:endParaRPr lang="en-US" sz="2000">
              <a:solidFill>
                <a:srgbClr val="FFFFFF"/>
              </a:solidFill>
              <a:latin typeface="Poppins"/>
              <a:ea typeface="Poppins"/>
              <a:cs typeface="Poppins"/>
              <a:sym typeface="Poppins"/>
            </a:endParaRPr>
          </a:p>
        </p:txBody>
      </p:sp>
      <p:sp>
        <p:nvSpPr>
          <p:cNvPr id="25" name="TextBox 25"/>
          <p:cNvSpPr txBox="1"/>
          <p:nvPr/>
        </p:nvSpPr>
        <p:spPr>
          <a:xfrm>
            <a:off x="2057400" y="3155548"/>
            <a:ext cx="4655954" cy="441325"/>
          </a:xfrm>
          <a:prstGeom prst="rect">
            <a:avLst/>
          </a:prstGeom>
        </p:spPr>
        <p:txBody>
          <a:bodyPr lIns="0" tIns="0" rIns="0" bIns="0" rtlCol="0" anchor="t">
            <a:spAutoFit/>
          </a:bodyPr>
          <a:lstStyle/>
          <a:p>
            <a:pPr marL="0" lvl="0" indent="0" algn="l">
              <a:lnSpc>
                <a:spcPts val="3499"/>
              </a:lnSpc>
              <a:spcBef>
                <a:spcPct val="0"/>
              </a:spcBef>
            </a:pPr>
            <a:r>
              <a:rPr lang="en-US" sz="2499" b="1">
                <a:solidFill>
                  <a:srgbClr val="FFFFFF"/>
                </a:solidFill>
                <a:latin typeface="Poppins Bold"/>
                <a:ea typeface="Poppins Bold"/>
                <a:cs typeface="Poppins Bold"/>
                <a:sym typeface="Poppins Bold"/>
              </a:rPr>
              <a:t>Enhancements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777</Words>
  <Application>Microsoft Office PowerPoint</Application>
  <PresentationFormat>Custom</PresentationFormat>
  <Paragraphs>169</Paragraphs>
  <Slides>10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Foda Display</vt:lpstr>
      <vt:lpstr>Arimo</vt:lpstr>
      <vt:lpstr>Poppins</vt:lpstr>
      <vt:lpstr>Arial</vt:lpstr>
      <vt:lpstr>Academy</vt:lpstr>
      <vt:lpstr>Poppins Ultra-Bold</vt:lpstr>
      <vt:lpstr>Roboto Bold</vt:lpstr>
      <vt:lpstr>Nunito</vt:lpstr>
      <vt:lpstr>Poppins Bold</vt:lpstr>
      <vt:lpstr>Calibri</vt:lpstr>
      <vt:lpstr>Binggo Wood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SSF review 1 ppt - naresh 67</dc:title>
  <cp:lastModifiedBy>Naresh D</cp:lastModifiedBy>
  <cp:revision>2</cp:revision>
  <dcterms:created xsi:type="dcterms:W3CDTF">2006-08-16T00:00:00Z</dcterms:created>
  <dcterms:modified xsi:type="dcterms:W3CDTF">2025-08-31T06:57:47Z</dcterms:modified>
  <dc:identifier>DAGxnXpDnJ4</dc:identifier>
</cp:coreProperties>
</file>